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8" r:id="rId3"/>
    <p:sldId id="257" r:id="rId4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18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kumente%20und%20Einstellungen\caesart\Lokale%20Einstellungen\Temporary%20Internet%20Files\Content.Outlook\BF029VEX\2011-09-13%20HLKA-P23%20Antwort%20Erlass%20LPP%20H&#228;usliche%20Gewalt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kumente%20und%20Einstellungen\caesart\Lokale%20Einstellungen\Temporary%20Internet%20Files\Content.Outlook\BF029VEX\2011-09-13%20HLKA-P23%20Antwort%20Erlass%20LPP%20H&#228;usliche%20Gewalt.xls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'zu 3) TV HSGW'!$J$9</c:f>
              <c:strCache>
                <c:ptCount val="1"/>
                <c:pt idx="0">
                  <c:v>TV gesamt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dLbl>
              <c:idx val="4"/>
              <c:layout>
                <c:manualLayout>
                  <c:x val="4.907975460122642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sz="1100" b="1" i="0" baseline="0"/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'zu 3) TV HSGW'!$I$10:$I$18</c:f>
              <c:numCache>
                <c:formatCode>General</c:formatCode>
                <c:ptCount val="9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</c:numCache>
            </c:numRef>
          </c:cat>
          <c:val>
            <c:numRef>
              <c:f>'zu 3) TV HSGW'!$J$10:$J$18</c:f>
              <c:numCache>
                <c:formatCode>#,##0</c:formatCode>
                <c:ptCount val="9"/>
                <c:pt idx="0">
                  <c:v>4179</c:v>
                </c:pt>
                <c:pt idx="1">
                  <c:v>5159</c:v>
                </c:pt>
                <c:pt idx="2">
                  <c:v>5526</c:v>
                </c:pt>
                <c:pt idx="3">
                  <c:v>6286</c:v>
                </c:pt>
                <c:pt idx="4">
                  <c:v>6783</c:v>
                </c:pt>
                <c:pt idx="5">
                  <c:v>6331</c:v>
                </c:pt>
                <c:pt idx="6">
                  <c:v>6250</c:v>
                </c:pt>
                <c:pt idx="7">
                  <c:v>6392</c:v>
                </c:pt>
                <c:pt idx="8">
                  <c:v>6579</c:v>
                </c:pt>
              </c:numCache>
            </c:numRef>
          </c:val>
        </c:ser>
        <c:ser>
          <c:idx val="1"/>
          <c:order val="1"/>
          <c:tx>
            <c:strRef>
              <c:f>'zu 3) TV HSGW'!$K$9</c:f>
              <c:strCache>
                <c:ptCount val="1"/>
                <c:pt idx="0">
                  <c:v>männl.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907975460122701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8.179959100204499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6.543967280163616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9.815950920245425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6.543967280163616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4.907975460122701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4.907975460122701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4.907975460122701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4.907975460122701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sz="1100" b="1" i="0" baseline="0"/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'zu 3) TV HSGW'!$I$10:$I$18</c:f>
              <c:numCache>
                <c:formatCode>General</c:formatCode>
                <c:ptCount val="9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</c:numCache>
            </c:numRef>
          </c:cat>
          <c:val>
            <c:numRef>
              <c:f>'zu 3) TV HSGW'!$K$10:$K$18</c:f>
              <c:numCache>
                <c:formatCode>#,##0</c:formatCode>
                <c:ptCount val="9"/>
                <c:pt idx="0">
                  <c:v>3828</c:v>
                </c:pt>
                <c:pt idx="1">
                  <c:v>4652</c:v>
                </c:pt>
                <c:pt idx="2">
                  <c:v>5002</c:v>
                </c:pt>
                <c:pt idx="3">
                  <c:v>5586</c:v>
                </c:pt>
                <c:pt idx="4">
                  <c:v>5991</c:v>
                </c:pt>
                <c:pt idx="5">
                  <c:v>5599</c:v>
                </c:pt>
                <c:pt idx="6">
                  <c:v>5527</c:v>
                </c:pt>
                <c:pt idx="7">
                  <c:v>5588</c:v>
                </c:pt>
                <c:pt idx="8">
                  <c:v>5708</c:v>
                </c:pt>
              </c:numCache>
            </c:numRef>
          </c:val>
        </c:ser>
        <c:ser>
          <c:idx val="2"/>
          <c:order val="2"/>
          <c:tx>
            <c:strRef>
              <c:f>'zu 3) TV HSGW'!$L$9</c:f>
              <c:strCache>
                <c:ptCount val="1"/>
                <c:pt idx="0">
                  <c:v>weibl.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0"/>
              <c:layout>
                <c:manualLayout>
                  <c:x val="4.9079754601227014E-3"/>
                  <c:y val="9.6808582753322611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907975460122701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9079754601227014E-3"/>
                  <c:y val="-2.640472470148378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4.907975460122701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6.5439672801636791E-3"/>
                  <c:y val="-5.28052915059996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4.907975460122701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6.543967280163616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4.907975460122701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6.5439672801636166E-3"/>
                  <c:y val="-9.6808582753322611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sz="1100" b="1" i="0" baseline="0"/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'zu 3) TV HSGW'!$I$10:$I$18</c:f>
              <c:numCache>
                <c:formatCode>General</c:formatCode>
                <c:ptCount val="9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</c:numCache>
            </c:numRef>
          </c:cat>
          <c:val>
            <c:numRef>
              <c:f>'zu 3) TV HSGW'!$L$10:$L$18</c:f>
              <c:numCache>
                <c:formatCode>#,##0</c:formatCode>
                <c:ptCount val="9"/>
                <c:pt idx="0">
                  <c:v>351</c:v>
                </c:pt>
                <c:pt idx="1">
                  <c:v>507</c:v>
                </c:pt>
                <c:pt idx="2">
                  <c:v>524</c:v>
                </c:pt>
                <c:pt idx="3">
                  <c:v>700</c:v>
                </c:pt>
                <c:pt idx="4">
                  <c:v>792</c:v>
                </c:pt>
                <c:pt idx="5">
                  <c:v>732</c:v>
                </c:pt>
                <c:pt idx="6">
                  <c:v>723</c:v>
                </c:pt>
                <c:pt idx="7">
                  <c:v>804</c:v>
                </c:pt>
                <c:pt idx="8">
                  <c:v>871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05460480"/>
        <c:axId val="105462016"/>
        <c:axId val="0"/>
      </c:bar3DChart>
      <c:catAx>
        <c:axId val="1054604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05462016"/>
        <c:crosses val="autoZero"/>
        <c:auto val="1"/>
        <c:lblAlgn val="ctr"/>
        <c:lblOffset val="100"/>
        <c:noMultiLvlLbl val="0"/>
      </c:catAx>
      <c:valAx>
        <c:axId val="10546201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10546048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'zu 5) Opfer HSGW'!$K$14</c:f>
              <c:strCache>
                <c:ptCount val="1"/>
                <c:pt idx="0">
                  <c:v>Opfer ges.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txPr>
              <a:bodyPr rot="-5400000" vert="horz"/>
              <a:lstStyle/>
              <a:p>
                <a:pPr>
                  <a:defRPr b="1" i="0" baseline="0"/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'zu 5) Opfer HSGW'!$J$15:$J$23</c:f>
              <c:numCache>
                <c:formatCode>General</c:formatCode>
                <c:ptCount val="9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</c:numCache>
            </c:numRef>
          </c:cat>
          <c:val>
            <c:numRef>
              <c:f>'zu 5) Opfer HSGW'!$K$15:$K$23</c:f>
              <c:numCache>
                <c:formatCode>#,##0</c:formatCode>
                <c:ptCount val="9"/>
                <c:pt idx="0">
                  <c:v>4278</c:v>
                </c:pt>
                <c:pt idx="1">
                  <c:v>5163</c:v>
                </c:pt>
                <c:pt idx="2">
                  <c:v>5506</c:v>
                </c:pt>
                <c:pt idx="3">
                  <c:v>7686</c:v>
                </c:pt>
                <c:pt idx="4">
                  <c:v>8026</c:v>
                </c:pt>
                <c:pt idx="5">
                  <c:v>7448</c:v>
                </c:pt>
                <c:pt idx="6">
                  <c:v>7259</c:v>
                </c:pt>
                <c:pt idx="7">
                  <c:v>7517</c:v>
                </c:pt>
                <c:pt idx="8">
                  <c:v>7636</c:v>
                </c:pt>
              </c:numCache>
            </c:numRef>
          </c:val>
        </c:ser>
        <c:ser>
          <c:idx val="1"/>
          <c:order val="1"/>
          <c:tx>
            <c:strRef>
              <c:f>'zu 5) Opfer HSGW'!$L$14</c:f>
              <c:strCache>
                <c:ptCount val="1"/>
                <c:pt idx="0">
                  <c:v>weibl.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6.3948840927258053E-3"/>
                  <c:y val="-2.38521168753726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6.3948840927258175E-3"/>
                  <c:y val="-2.38521168753732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7961630695443824E-3"/>
                  <c:y val="-7.1556350626118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6.3948840927258175E-3"/>
                  <c:y val="-2.186418789212754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6.394884092725817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4.796163069544382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6.394884092725817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4.7961630695443824E-3"/>
                  <c:y val="-2.38521168753726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4.7961630695443824E-3"/>
                  <c:y val="-2.38521168753726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b="1" i="0" baseline="0"/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'zu 5) Opfer HSGW'!$J$15:$J$23</c:f>
              <c:numCache>
                <c:formatCode>General</c:formatCode>
                <c:ptCount val="9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</c:numCache>
            </c:numRef>
          </c:cat>
          <c:val>
            <c:numRef>
              <c:f>'zu 5) Opfer HSGW'!$L$15:$L$23</c:f>
              <c:numCache>
                <c:formatCode>#,##0</c:formatCode>
                <c:ptCount val="9"/>
                <c:pt idx="0">
                  <c:v>3857</c:v>
                </c:pt>
                <c:pt idx="1">
                  <c:v>4672</c:v>
                </c:pt>
                <c:pt idx="2">
                  <c:v>4973</c:v>
                </c:pt>
                <c:pt idx="3">
                  <c:v>6661</c:v>
                </c:pt>
                <c:pt idx="4">
                  <c:v>6923</c:v>
                </c:pt>
                <c:pt idx="5">
                  <c:v>6523</c:v>
                </c:pt>
                <c:pt idx="6">
                  <c:v>6357</c:v>
                </c:pt>
                <c:pt idx="7">
                  <c:v>6517</c:v>
                </c:pt>
                <c:pt idx="8">
                  <c:v>6627</c:v>
                </c:pt>
              </c:numCache>
            </c:numRef>
          </c:val>
        </c:ser>
        <c:ser>
          <c:idx val="2"/>
          <c:order val="2"/>
          <c:tx>
            <c:strRef>
              <c:f>'zu 5) Opfer HSGW'!$M$14</c:f>
              <c:strCache>
                <c:ptCount val="1"/>
                <c:pt idx="0">
                  <c:v>männl.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txPr>
              <a:bodyPr rot="-5400000" vert="horz"/>
              <a:lstStyle/>
              <a:p>
                <a:pPr>
                  <a:defRPr b="1" i="0" baseline="0"/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'zu 5) Opfer HSGW'!$J$15:$J$23</c:f>
              <c:numCache>
                <c:formatCode>General</c:formatCode>
                <c:ptCount val="9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</c:numCache>
            </c:numRef>
          </c:cat>
          <c:val>
            <c:numRef>
              <c:f>'zu 5) Opfer HSGW'!$M$15:$M$23</c:f>
              <c:numCache>
                <c:formatCode>#,##0</c:formatCode>
                <c:ptCount val="9"/>
                <c:pt idx="0">
                  <c:v>421</c:v>
                </c:pt>
                <c:pt idx="1">
                  <c:v>491</c:v>
                </c:pt>
                <c:pt idx="2">
                  <c:v>533</c:v>
                </c:pt>
                <c:pt idx="3">
                  <c:v>1025</c:v>
                </c:pt>
                <c:pt idx="4">
                  <c:v>1103</c:v>
                </c:pt>
                <c:pt idx="5">
                  <c:v>925</c:v>
                </c:pt>
                <c:pt idx="6">
                  <c:v>902</c:v>
                </c:pt>
                <c:pt idx="7">
                  <c:v>1000</c:v>
                </c:pt>
                <c:pt idx="8">
                  <c:v>1009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18968320"/>
        <c:axId val="118969856"/>
        <c:axId val="0"/>
      </c:bar3DChart>
      <c:catAx>
        <c:axId val="1189683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18969856"/>
        <c:crosses val="autoZero"/>
        <c:auto val="1"/>
        <c:lblAlgn val="ctr"/>
        <c:lblOffset val="100"/>
        <c:noMultiLvlLbl val="0"/>
      </c:catAx>
      <c:valAx>
        <c:axId val="11896985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11896832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 userDrawn="1"/>
        </p:nvSpPr>
        <p:spPr bwMode="auto">
          <a:xfrm>
            <a:off x="293688" y="2679700"/>
            <a:ext cx="8853487" cy="4203700"/>
          </a:xfrm>
          <a:prstGeom prst="rect">
            <a:avLst/>
          </a:prstGeom>
          <a:solidFill>
            <a:srgbClr val="24489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de-DE" sz="4800">
              <a:solidFill>
                <a:srgbClr val="244894"/>
              </a:solidFill>
              <a:latin typeface="Times" charset="0"/>
            </a:endParaRPr>
          </a:p>
        </p:txBody>
      </p:sp>
      <p:pic>
        <p:nvPicPr>
          <p:cNvPr id="5" name="Picture 8" descr="Streifen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3063"/>
            <a:ext cx="290513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HM_RG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373063"/>
            <a:ext cx="638175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14"/>
          <p:cNvSpPr txBox="1">
            <a:spLocks noChangeArrowheads="1"/>
          </p:cNvSpPr>
          <p:nvPr userDrawn="1"/>
        </p:nvSpPr>
        <p:spPr bwMode="auto">
          <a:xfrm>
            <a:off x="914400" y="5715000"/>
            <a:ext cx="3352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endParaRPr lang="de-DE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" name="Text Box 16"/>
          <p:cNvSpPr txBox="1">
            <a:spLocks noChangeArrowheads="1"/>
          </p:cNvSpPr>
          <p:nvPr userDrawn="1"/>
        </p:nvSpPr>
        <p:spPr bwMode="auto">
          <a:xfrm>
            <a:off x="531813" y="293688"/>
            <a:ext cx="6635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200" b="1" dirty="0">
                <a:solidFill>
                  <a:srgbClr val="244894"/>
                </a:solidFill>
              </a:rPr>
              <a:t>HMdIS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1813" y="1668463"/>
            <a:ext cx="77724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de-DE"/>
              <a:t>Einzeiliger oder zweizeiliger</a:t>
            </a:r>
            <a:br>
              <a:rPr lang="de-DE"/>
            </a:br>
            <a:r>
              <a:rPr lang="de-DE"/>
              <a:t>Titel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1813" y="3122613"/>
            <a:ext cx="6400800" cy="1752600"/>
          </a:xfrm>
        </p:spPr>
        <p:txBody>
          <a:bodyPr/>
          <a:lstStyle>
            <a:lvl1pPr marL="0" indent="0">
              <a:defRPr sz="2400">
                <a:solidFill>
                  <a:schemeClr val="bg1"/>
                </a:solidFill>
              </a:defRPr>
            </a:lvl1pPr>
          </a:lstStyle>
          <a:p>
            <a:r>
              <a:rPr lang="de-DE"/>
              <a:t>Untertitel der Präsentation</a:t>
            </a:r>
          </a:p>
        </p:txBody>
      </p:sp>
      <p:sp>
        <p:nvSpPr>
          <p:cNvPr id="9" name="Rectangle 18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324600"/>
            <a:ext cx="4419600" cy="381000"/>
          </a:xfrm>
        </p:spPr>
        <p:txBody>
          <a:bodyPr lIns="0" tIns="0" rIns="0" bIns="0"/>
          <a:lstStyle>
            <a:lvl1pPr eaLnBrk="0" hangingPunct="0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Wiesbaden, den </a:t>
            </a:r>
            <a:fld id="{56FDF222-7493-4973-ADFA-A99C23FEA41C}" type="datetime4">
              <a:rPr lang="de-DE">
                <a:solidFill>
                  <a:srgbClr val="FFFFFF"/>
                </a:solidFill>
              </a:rPr>
              <a:pPr>
                <a:defRPr/>
              </a:pPr>
              <a:t>17. November 2011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173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AA0795-40E8-4D5D-817C-DC450688ADE7}" type="datetime2">
              <a:rPr lang="de-DE"/>
              <a:pPr>
                <a:defRPr/>
              </a:pPr>
              <a:t>Donnerstag, 17. November 2011</a:t>
            </a:fld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Dienststelle</a:t>
            </a:r>
          </a:p>
        </p:txBody>
      </p:sp>
    </p:spTree>
    <p:extLst>
      <p:ext uri="{BB962C8B-B14F-4D97-AF65-F5344CB8AC3E}">
        <p14:creationId xmlns:p14="http://schemas.microsoft.com/office/powerpoint/2010/main" val="3379504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6914C6-3CEE-49CB-AA0F-800D1C2B8331}" type="datetime2">
              <a:rPr lang="de-DE"/>
              <a:pPr>
                <a:defRPr/>
              </a:pPr>
              <a:t>Donnerstag, 17. November 2011</a:t>
            </a:fld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Dienststelle</a:t>
            </a:r>
          </a:p>
        </p:txBody>
      </p:sp>
    </p:spTree>
    <p:extLst>
      <p:ext uri="{BB962C8B-B14F-4D97-AF65-F5344CB8AC3E}">
        <p14:creationId xmlns:p14="http://schemas.microsoft.com/office/powerpoint/2010/main" val="3362642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31813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494213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3B412B-C5EF-44F7-9EF3-99EA5DBA7A63}" type="datetime2">
              <a:rPr lang="de-DE"/>
              <a:pPr>
                <a:defRPr/>
              </a:pPr>
              <a:t>Donnerstag, 17. November 2011</a:t>
            </a:fld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Dienststelle</a:t>
            </a:r>
          </a:p>
        </p:txBody>
      </p:sp>
    </p:spTree>
    <p:extLst>
      <p:ext uri="{BB962C8B-B14F-4D97-AF65-F5344CB8AC3E}">
        <p14:creationId xmlns:p14="http://schemas.microsoft.com/office/powerpoint/2010/main" val="3908648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57F94A-9C31-489C-B787-01361A9F6AF5}" type="datetime2">
              <a:rPr lang="de-DE"/>
              <a:pPr>
                <a:defRPr/>
              </a:pPr>
              <a:t>Donnerstag, 17. November 2011</a:t>
            </a:fld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Dienststelle</a:t>
            </a:r>
          </a:p>
        </p:txBody>
      </p:sp>
    </p:spTree>
    <p:extLst>
      <p:ext uri="{BB962C8B-B14F-4D97-AF65-F5344CB8AC3E}">
        <p14:creationId xmlns:p14="http://schemas.microsoft.com/office/powerpoint/2010/main" val="2125821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49E486-523A-4F4A-AA72-ADC88015AA81}" type="datetime2">
              <a:rPr lang="de-DE"/>
              <a:pPr>
                <a:defRPr/>
              </a:pPr>
              <a:t>Donnerstag, 17. November 2011</a:t>
            </a:fld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Dienststelle</a:t>
            </a:r>
          </a:p>
        </p:txBody>
      </p:sp>
    </p:spTree>
    <p:extLst>
      <p:ext uri="{BB962C8B-B14F-4D97-AF65-F5344CB8AC3E}">
        <p14:creationId xmlns:p14="http://schemas.microsoft.com/office/powerpoint/2010/main" val="3023138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786B7D-3491-4893-B7FA-C27C5999163B}" type="datetime2">
              <a:rPr lang="de-DE"/>
              <a:pPr>
                <a:defRPr/>
              </a:pPr>
              <a:t>Donnerstag, 17. November 2011</a:t>
            </a:fld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Dienststelle</a:t>
            </a:r>
          </a:p>
        </p:txBody>
      </p:sp>
    </p:spTree>
    <p:extLst>
      <p:ext uri="{BB962C8B-B14F-4D97-AF65-F5344CB8AC3E}">
        <p14:creationId xmlns:p14="http://schemas.microsoft.com/office/powerpoint/2010/main" val="2098173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ACC545-C9C9-44A7-8A75-07CCDD74EFAD}" type="datetime2">
              <a:rPr lang="de-DE"/>
              <a:pPr>
                <a:defRPr/>
              </a:pPr>
              <a:t>Donnerstag, 17. November 2011</a:t>
            </a:fld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Dienststelle</a:t>
            </a:r>
          </a:p>
        </p:txBody>
      </p:sp>
    </p:spTree>
    <p:extLst>
      <p:ext uri="{BB962C8B-B14F-4D97-AF65-F5344CB8AC3E}">
        <p14:creationId xmlns:p14="http://schemas.microsoft.com/office/powerpoint/2010/main" val="427976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E0D436-EBA4-43A6-B340-A766F4EFC75D}" type="datetime2">
              <a:rPr lang="de-DE"/>
              <a:pPr>
                <a:defRPr/>
              </a:pPr>
              <a:t>Donnerstag, 17. November 2011</a:t>
            </a:fld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Dienststelle</a:t>
            </a:r>
          </a:p>
        </p:txBody>
      </p:sp>
    </p:spTree>
    <p:extLst>
      <p:ext uri="{BB962C8B-B14F-4D97-AF65-F5344CB8AC3E}">
        <p14:creationId xmlns:p14="http://schemas.microsoft.com/office/powerpoint/2010/main" val="2928415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952C0B-D41D-4DED-80BA-9E0FCA5DCCEB}" type="datetime2">
              <a:rPr lang="de-DE"/>
              <a:pPr>
                <a:defRPr/>
              </a:pPr>
              <a:t>Donnerstag, 17. November 2011</a:t>
            </a:fld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Dienststelle</a:t>
            </a:r>
          </a:p>
        </p:txBody>
      </p:sp>
    </p:spTree>
    <p:extLst>
      <p:ext uri="{BB962C8B-B14F-4D97-AF65-F5344CB8AC3E}">
        <p14:creationId xmlns:p14="http://schemas.microsoft.com/office/powerpoint/2010/main" val="2536637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361113" y="838200"/>
            <a:ext cx="1943100" cy="52578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31813" y="838200"/>
            <a:ext cx="5676900" cy="5257800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E72842-FBC6-4AD8-9032-DC857EC7AAF5}" type="datetime2">
              <a:rPr lang="de-DE"/>
              <a:pPr>
                <a:defRPr/>
              </a:pPr>
              <a:t>Donnerstag, 17. November 2011</a:t>
            </a:fld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Dienststelle</a:t>
            </a:r>
          </a:p>
        </p:txBody>
      </p:sp>
    </p:spTree>
    <p:extLst>
      <p:ext uri="{BB962C8B-B14F-4D97-AF65-F5344CB8AC3E}">
        <p14:creationId xmlns:p14="http://schemas.microsoft.com/office/powerpoint/2010/main" val="7981185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 userDrawn="1"/>
        </p:nvSpPr>
        <p:spPr bwMode="auto">
          <a:xfrm>
            <a:off x="293688" y="2679700"/>
            <a:ext cx="8853487" cy="4203700"/>
          </a:xfrm>
          <a:prstGeom prst="rect">
            <a:avLst/>
          </a:prstGeom>
          <a:solidFill>
            <a:srgbClr val="24489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de-DE" sz="4800">
              <a:solidFill>
                <a:srgbClr val="244894"/>
              </a:solidFill>
              <a:latin typeface="Times" charset="0"/>
            </a:endParaRPr>
          </a:p>
        </p:txBody>
      </p:sp>
      <p:pic>
        <p:nvPicPr>
          <p:cNvPr id="5" name="Picture 8" descr="Streifen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3063"/>
            <a:ext cx="290513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HM_RG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373063"/>
            <a:ext cx="638175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14"/>
          <p:cNvSpPr txBox="1">
            <a:spLocks noChangeArrowheads="1"/>
          </p:cNvSpPr>
          <p:nvPr userDrawn="1"/>
        </p:nvSpPr>
        <p:spPr bwMode="auto">
          <a:xfrm>
            <a:off x="914400" y="5715000"/>
            <a:ext cx="3352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endParaRPr lang="de-DE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" name="Text Box 16"/>
          <p:cNvSpPr txBox="1">
            <a:spLocks noChangeArrowheads="1"/>
          </p:cNvSpPr>
          <p:nvPr userDrawn="1"/>
        </p:nvSpPr>
        <p:spPr bwMode="auto">
          <a:xfrm>
            <a:off x="531813" y="293688"/>
            <a:ext cx="6635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200" b="1" dirty="0">
                <a:solidFill>
                  <a:srgbClr val="244894"/>
                </a:solidFill>
              </a:rPr>
              <a:t>HMdIS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1813" y="1668463"/>
            <a:ext cx="77724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de-DE"/>
              <a:t>Einzeiliger oder zweizeiliger</a:t>
            </a:r>
            <a:br>
              <a:rPr lang="de-DE"/>
            </a:br>
            <a:r>
              <a:rPr lang="de-DE"/>
              <a:t>Titel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1813" y="3122613"/>
            <a:ext cx="6400800" cy="1752600"/>
          </a:xfrm>
        </p:spPr>
        <p:txBody>
          <a:bodyPr/>
          <a:lstStyle>
            <a:lvl1pPr marL="0" indent="0">
              <a:defRPr sz="2400">
                <a:solidFill>
                  <a:schemeClr val="bg1"/>
                </a:solidFill>
              </a:defRPr>
            </a:lvl1pPr>
          </a:lstStyle>
          <a:p>
            <a:r>
              <a:rPr lang="de-DE"/>
              <a:t>Untertitel der Präsentation</a:t>
            </a:r>
          </a:p>
        </p:txBody>
      </p:sp>
      <p:sp>
        <p:nvSpPr>
          <p:cNvPr id="9" name="Rectangle 18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324600"/>
            <a:ext cx="4419600" cy="381000"/>
          </a:xfrm>
        </p:spPr>
        <p:txBody>
          <a:bodyPr lIns="0" tIns="0" rIns="0" bIns="0"/>
          <a:lstStyle>
            <a:lvl1pPr eaLnBrk="0" hangingPunct="0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Wiesbaden, den </a:t>
            </a:r>
            <a:fld id="{56FDF222-7493-4973-ADFA-A99C23FEA41C}" type="datetime4">
              <a:rPr lang="de-DE">
                <a:solidFill>
                  <a:srgbClr val="FFFFFF"/>
                </a:solidFill>
              </a:rPr>
              <a:pPr>
                <a:defRPr/>
              </a:pPr>
              <a:t>17. November 2011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2314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AA0795-40E8-4D5D-817C-DC450688ADE7}" type="datetime2">
              <a:rPr lang="de-DE"/>
              <a:pPr>
                <a:defRPr/>
              </a:pPr>
              <a:t>Donnerstag, 17. November 2011</a:t>
            </a:fld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Dienststelle</a:t>
            </a:r>
          </a:p>
        </p:txBody>
      </p:sp>
    </p:spTree>
    <p:extLst>
      <p:ext uri="{BB962C8B-B14F-4D97-AF65-F5344CB8AC3E}">
        <p14:creationId xmlns:p14="http://schemas.microsoft.com/office/powerpoint/2010/main" val="26980190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6914C6-3CEE-49CB-AA0F-800D1C2B8331}" type="datetime2">
              <a:rPr lang="de-DE"/>
              <a:pPr>
                <a:defRPr/>
              </a:pPr>
              <a:t>Donnerstag, 17. November 2011</a:t>
            </a:fld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Dienststelle</a:t>
            </a:r>
          </a:p>
        </p:txBody>
      </p:sp>
    </p:spTree>
    <p:extLst>
      <p:ext uri="{BB962C8B-B14F-4D97-AF65-F5344CB8AC3E}">
        <p14:creationId xmlns:p14="http://schemas.microsoft.com/office/powerpoint/2010/main" val="32466528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31813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494213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3B412B-C5EF-44F7-9EF3-99EA5DBA7A63}" type="datetime2">
              <a:rPr lang="de-DE"/>
              <a:pPr>
                <a:defRPr/>
              </a:pPr>
              <a:t>Donnerstag, 17. November 2011</a:t>
            </a:fld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Dienststelle</a:t>
            </a:r>
          </a:p>
        </p:txBody>
      </p:sp>
    </p:spTree>
    <p:extLst>
      <p:ext uri="{BB962C8B-B14F-4D97-AF65-F5344CB8AC3E}">
        <p14:creationId xmlns:p14="http://schemas.microsoft.com/office/powerpoint/2010/main" val="10946692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57F94A-9C31-489C-B787-01361A9F6AF5}" type="datetime2">
              <a:rPr lang="de-DE"/>
              <a:pPr>
                <a:defRPr/>
              </a:pPr>
              <a:t>Donnerstag, 17. November 2011</a:t>
            </a:fld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Dienststelle</a:t>
            </a:r>
          </a:p>
        </p:txBody>
      </p:sp>
    </p:spTree>
    <p:extLst>
      <p:ext uri="{BB962C8B-B14F-4D97-AF65-F5344CB8AC3E}">
        <p14:creationId xmlns:p14="http://schemas.microsoft.com/office/powerpoint/2010/main" val="28052747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49E486-523A-4F4A-AA72-ADC88015AA81}" type="datetime2">
              <a:rPr lang="de-DE"/>
              <a:pPr>
                <a:defRPr/>
              </a:pPr>
              <a:t>Donnerstag, 17. November 2011</a:t>
            </a:fld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Dienststelle</a:t>
            </a:r>
          </a:p>
        </p:txBody>
      </p:sp>
    </p:spTree>
    <p:extLst>
      <p:ext uri="{BB962C8B-B14F-4D97-AF65-F5344CB8AC3E}">
        <p14:creationId xmlns:p14="http://schemas.microsoft.com/office/powerpoint/2010/main" val="5519116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786B7D-3491-4893-B7FA-C27C5999163B}" type="datetime2">
              <a:rPr lang="de-DE"/>
              <a:pPr>
                <a:defRPr/>
              </a:pPr>
              <a:t>Donnerstag, 17. November 2011</a:t>
            </a:fld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Dienststelle</a:t>
            </a:r>
          </a:p>
        </p:txBody>
      </p:sp>
    </p:spTree>
    <p:extLst>
      <p:ext uri="{BB962C8B-B14F-4D97-AF65-F5344CB8AC3E}">
        <p14:creationId xmlns:p14="http://schemas.microsoft.com/office/powerpoint/2010/main" val="27618391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ACC545-C9C9-44A7-8A75-07CCDD74EFAD}" type="datetime2">
              <a:rPr lang="de-DE"/>
              <a:pPr>
                <a:defRPr/>
              </a:pPr>
              <a:t>Donnerstag, 17. November 2011</a:t>
            </a:fld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Dienststelle</a:t>
            </a:r>
          </a:p>
        </p:txBody>
      </p:sp>
    </p:spTree>
    <p:extLst>
      <p:ext uri="{BB962C8B-B14F-4D97-AF65-F5344CB8AC3E}">
        <p14:creationId xmlns:p14="http://schemas.microsoft.com/office/powerpoint/2010/main" val="1508262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E0D436-EBA4-43A6-B340-A766F4EFC75D}" type="datetime2">
              <a:rPr lang="de-DE"/>
              <a:pPr>
                <a:defRPr/>
              </a:pPr>
              <a:t>Donnerstag, 17. November 2011</a:t>
            </a:fld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Dienststelle</a:t>
            </a:r>
          </a:p>
        </p:txBody>
      </p:sp>
    </p:spTree>
    <p:extLst>
      <p:ext uri="{BB962C8B-B14F-4D97-AF65-F5344CB8AC3E}">
        <p14:creationId xmlns:p14="http://schemas.microsoft.com/office/powerpoint/2010/main" val="6710499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952C0B-D41D-4DED-80BA-9E0FCA5DCCEB}" type="datetime2">
              <a:rPr lang="de-DE"/>
              <a:pPr>
                <a:defRPr/>
              </a:pPr>
              <a:t>Donnerstag, 17. November 2011</a:t>
            </a:fld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Dienststelle</a:t>
            </a:r>
          </a:p>
        </p:txBody>
      </p:sp>
    </p:spTree>
    <p:extLst>
      <p:ext uri="{BB962C8B-B14F-4D97-AF65-F5344CB8AC3E}">
        <p14:creationId xmlns:p14="http://schemas.microsoft.com/office/powerpoint/2010/main" val="25154231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361113" y="838200"/>
            <a:ext cx="1943100" cy="52578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31813" y="838200"/>
            <a:ext cx="5676900" cy="5257800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E72842-FBC6-4AD8-9032-DC857EC7AAF5}" type="datetime2">
              <a:rPr lang="de-DE"/>
              <a:pPr>
                <a:defRPr/>
              </a:pPr>
              <a:t>Donnerstag, 17. November 2011</a:t>
            </a:fld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Dienststelle</a:t>
            </a:r>
          </a:p>
        </p:txBody>
      </p:sp>
    </p:spTree>
    <p:extLst>
      <p:ext uri="{BB962C8B-B14F-4D97-AF65-F5344CB8AC3E}">
        <p14:creationId xmlns:p14="http://schemas.microsoft.com/office/powerpoint/2010/main" val="577878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1813" y="838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Nmvb fgus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1813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vmlöKEDG</a:t>
            </a:r>
            <a:br>
              <a:rPr lang="de-DE" smtClean="0"/>
            </a:br>
            <a:endParaRPr lang="de-DE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33400" y="6400800"/>
            <a:ext cx="294005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3333CC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5E68975-4AFF-431C-89A6-2E483F8D5C28}" type="datetime2">
              <a:rPr lang="de-D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Donnerstag, 17. November 2011</a:t>
            </a:fld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31813" y="29368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244894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/>
              <a:t>Dienststelle</a:t>
            </a:r>
          </a:p>
        </p:txBody>
      </p:sp>
      <p:pic>
        <p:nvPicPr>
          <p:cNvPr id="1030" name="Picture 7" descr="Streifen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3063"/>
            <a:ext cx="290513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6553200" y="6400800"/>
            <a:ext cx="2286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339D4F51-0767-4482-BB67-4859F051D7F5}" type="slidenum">
              <a:rPr lang="it-IT" sz="1000">
                <a:solidFill>
                  <a:srgbClr val="3333CC"/>
                </a:solidFill>
              </a:rPr>
              <a:pPr algn="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it-IT" sz="1000">
              <a:solidFill>
                <a:srgbClr val="3333CC"/>
              </a:solidFill>
            </a:endParaRPr>
          </a:p>
        </p:txBody>
      </p:sp>
      <p:pic>
        <p:nvPicPr>
          <p:cNvPr id="2" name="Picture 10" descr="HM_RGB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373063"/>
            <a:ext cx="638175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8546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44894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44894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44894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44894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44894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244894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244894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244894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244894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defRPr>
          <a:solidFill>
            <a:srgbClr val="3333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imes New Roman" pitchFamily="18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imes New Roman" pitchFamily="18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</a:defRPr>
      </a:lvl4pPr>
      <a:lvl5pPr marL="2057400" indent="-228600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lnSpc>
          <a:spcPts val="3000"/>
        </a:lnSpc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lnSpc>
          <a:spcPts val="3000"/>
        </a:lnSpc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lnSpc>
          <a:spcPts val="3000"/>
        </a:lnSpc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lnSpc>
          <a:spcPts val="3000"/>
        </a:lnSpc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1813" y="838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Nmvb fgus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1813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vmlöKEDG</a:t>
            </a:r>
            <a:br>
              <a:rPr lang="de-DE" smtClean="0"/>
            </a:br>
            <a:endParaRPr lang="de-DE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33400" y="6400800"/>
            <a:ext cx="294005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3333CC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5E68975-4AFF-431C-89A6-2E483F8D5C28}" type="datetime2">
              <a:rPr lang="de-D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Donnerstag, 17. November 2011</a:t>
            </a:fld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31813" y="29368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244894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/>
              <a:t>Dienststelle</a:t>
            </a:r>
          </a:p>
        </p:txBody>
      </p:sp>
      <p:pic>
        <p:nvPicPr>
          <p:cNvPr id="1030" name="Picture 7" descr="Streifen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3063"/>
            <a:ext cx="290513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6553200" y="6400800"/>
            <a:ext cx="2286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339D4F51-0767-4482-BB67-4859F051D7F5}" type="slidenum">
              <a:rPr lang="it-IT" sz="1000">
                <a:solidFill>
                  <a:srgbClr val="3333CC"/>
                </a:solidFill>
              </a:rPr>
              <a:pPr algn="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it-IT" sz="1000">
              <a:solidFill>
                <a:srgbClr val="3333CC"/>
              </a:solidFill>
            </a:endParaRPr>
          </a:p>
        </p:txBody>
      </p:sp>
      <p:pic>
        <p:nvPicPr>
          <p:cNvPr id="2" name="Picture 10" descr="HM_RGB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373063"/>
            <a:ext cx="638175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3966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44894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44894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44894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44894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44894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244894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244894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244894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244894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defRPr>
          <a:solidFill>
            <a:srgbClr val="3333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imes New Roman" pitchFamily="18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imes New Roman" pitchFamily="18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</a:defRPr>
      </a:lvl4pPr>
      <a:lvl5pPr marL="2057400" indent="-228600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lnSpc>
          <a:spcPts val="3000"/>
        </a:lnSpc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lnSpc>
          <a:spcPts val="3000"/>
        </a:lnSpc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lnSpc>
          <a:spcPts val="3000"/>
        </a:lnSpc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lnSpc>
          <a:spcPts val="3000"/>
        </a:lnSpc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531813" y="293688"/>
            <a:ext cx="3032125" cy="457200"/>
          </a:xfrm>
        </p:spPr>
        <p:txBody>
          <a:bodyPr/>
          <a:lstStyle/>
          <a:p>
            <a:pPr>
              <a:defRPr/>
            </a:pPr>
            <a:r>
              <a:rPr lang="de-DE" dirty="0"/>
              <a:t>Hessisches Ministerium des Innern und für Sport</a:t>
            </a: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Anzahl der Tatverdächtigen Häusliche Gewalt</a:t>
            </a:r>
          </a:p>
        </p:txBody>
      </p:sp>
      <p:graphicFrame>
        <p:nvGraphicFramePr>
          <p:cNvPr id="6" name="Diagramm 5"/>
          <p:cNvGraphicFramePr/>
          <p:nvPr/>
        </p:nvGraphicFramePr>
        <p:xfrm>
          <a:off x="467544" y="1556792"/>
          <a:ext cx="8424936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7530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531813" y="293688"/>
            <a:ext cx="3032125" cy="457200"/>
          </a:xfrm>
        </p:spPr>
        <p:txBody>
          <a:bodyPr/>
          <a:lstStyle/>
          <a:p>
            <a:pPr>
              <a:defRPr/>
            </a:pPr>
            <a:r>
              <a:rPr lang="de-DE" dirty="0"/>
              <a:t>Hessisches Ministerium des Innern und für Sport</a:t>
            </a: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Anzahl der Opfer Häusliche Gewalt</a:t>
            </a:r>
          </a:p>
        </p:txBody>
      </p:sp>
      <p:graphicFrame>
        <p:nvGraphicFramePr>
          <p:cNvPr id="7" name="Diagramm 6"/>
          <p:cNvGraphicFramePr/>
          <p:nvPr/>
        </p:nvGraphicFramePr>
        <p:xfrm>
          <a:off x="683568" y="1268760"/>
          <a:ext cx="8280920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725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Standarddesign">
  <a:themeElements>
    <a:clrScheme name="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Standarddesign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Standard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Standarddesign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Standard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</Words>
  <Application>Microsoft Office PowerPoint</Application>
  <PresentationFormat>Bildschirmpräsentation (4:3)</PresentationFormat>
  <Paragraphs>32</Paragraphs>
  <Slides>2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2</vt:i4>
      </vt:variant>
      <vt:variant>
        <vt:lpstr>Folientitel</vt:lpstr>
      </vt:variant>
      <vt:variant>
        <vt:i4>2</vt:i4>
      </vt:variant>
    </vt:vector>
  </HeadingPairs>
  <TitlesOfParts>
    <vt:vector size="4" baseType="lpstr">
      <vt:lpstr>Standarddesign</vt:lpstr>
      <vt:lpstr>1_Standarddesign</vt:lpstr>
      <vt:lpstr>Anzahl der Tatverdächtigen Häusliche Gewalt</vt:lpstr>
      <vt:lpstr>Anzahl der Opfer Häusliche Gewalt</vt:lpstr>
    </vt:vector>
  </TitlesOfParts>
  <Company>Stadtverwaltung Baunatal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Anzahl der Tatverdächtigen Häusliche Gewalt</dc:title>
  <dc:creator>Irmgard Schüler</dc:creator>
  <cp:lastModifiedBy>Irmgard Schüler</cp:lastModifiedBy>
  <cp:revision>1</cp:revision>
  <dcterms:created xsi:type="dcterms:W3CDTF">2011-11-17T14:21:22Z</dcterms:created>
  <dcterms:modified xsi:type="dcterms:W3CDTF">2011-11-17T14:23:34Z</dcterms:modified>
</cp:coreProperties>
</file>