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9" r:id="rId3"/>
    <p:sldId id="271" r:id="rId4"/>
    <p:sldId id="276" r:id="rId5"/>
    <p:sldId id="268" r:id="rId6"/>
    <p:sldId id="280" r:id="rId7"/>
    <p:sldId id="281" r:id="rId8"/>
    <p:sldId id="282" r:id="rId9"/>
    <p:sldId id="283" r:id="rId10"/>
    <p:sldId id="284" r:id="rId11"/>
    <p:sldId id="285" r:id="rId12"/>
    <p:sldId id="277" r:id="rId13"/>
    <p:sldId id="286" r:id="rId14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E701F-F869-4556-A056-9B9B635BE9B7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6E9DE-98CB-47FF-93C0-DF24F7A94B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735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9063" y="1354138"/>
            <a:ext cx="6500812" cy="3657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1DCC9-D513-4E11-9F37-2F62BCA5061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047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633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896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58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2317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436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877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0368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6E9DE-98CB-47FF-93C0-DF24F7A94B2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84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1636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243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453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752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500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19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7936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841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922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9909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757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070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_Fußzeile_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>
          <a:xfrm>
            <a:off x="0" y="6487951"/>
            <a:ext cx="12192000" cy="378000"/>
          </a:xfrm>
          <a:prstGeom prst="rect">
            <a:avLst/>
          </a:prstGeom>
          <a:solidFill>
            <a:srgbClr val="991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527052" y="6556255"/>
            <a:ext cx="9975600" cy="23495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1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0612019" y="6556255"/>
            <a:ext cx="1084821" cy="23495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de-DE" dirty="0" smtClean="0"/>
              <a:t>Nr.</a:t>
            </a:r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527051" y="974569"/>
            <a:ext cx="9745133" cy="855484"/>
          </a:xfrm>
        </p:spPr>
        <p:txBody>
          <a:bodyPr/>
          <a:lstStyle>
            <a:lvl1pPr marL="0" indent="0">
              <a:lnSpc>
                <a:spcPct val="70000"/>
              </a:lnSpc>
              <a:buNone/>
              <a:defRPr sz="2800" b="1" i="0">
                <a:solidFill>
                  <a:srgbClr val="991E66"/>
                </a:solidFill>
                <a:latin typeface="Ubuntu" panose="020B0504030602030204" pitchFamily="34" charset="0"/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de-DE" b="1" dirty="0" smtClean="0">
                <a:latin typeface="Ubuntu" panose="020B0504030602030204" pitchFamily="34" charset="0"/>
              </a:rPr>
              <a:t>Überschrift einfügen …</a:t>
            </a:r>
          </a:p>
          <a:p>
            <a:pPr lvl="0"/>
            <a:r>
              <a:rPr lang="de-DE" dirty="0" err="1" smtClean="0"/>
              <a:t>Subhead</a:t>
            </a:r>
            <a:r>
              <a:rPr lang="de-DE" dirty="0" smtClean="0"/>
              <a:t> …</a:t>
            </a:r>
            <a:endParaRPr lang="de-DE" dirty="0"/>
          </a:p>
        </p:txBody>
      </p:sp>
      <p:sp>
        <p:nvSpPr>
          <p:cNvPr id="8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527052" y="2133600"/>
            <a:ext cx="10393362" cy="413385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 baseline="0">
                <a:latin typeface="Ubuntu" panose="020B050403060203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400">
                <a:latin typeface="Ubuntu" panose="020B050403060203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2000">
                <a:latin typeface="Ubuntu" panose="020B050403060203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latin typeface="Ubuntu" panose="020B050403060203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Ubuntu" panose="020B0504030602030204" pitchFamily="34" charset="0"/>
              </a:defRPr>
            </a:lvl5pPr>
          </a:lstStyle>
          <a:p>
            <a:pPr lvl="0"/>
            <a:r>
              <a:rPr lang="de-DE" dirty="0" smtClean="0"/>
              <a:t>Hier Text eingeben …</a:t>
            </a:r>
          </a:p>
          <a:p>
            <a:pPr lvl="1"/>
            <a:r>
              <a:rPr lang="de-DE" dirty="0" smtClean="0"/>
              <a:t>Hier Text eingeben …</a:t>
            </a:r>
          </a:p>
          <a:p>
            <a:pPr lvl="2"/>
            <a:r>
              <a:rPr lang="de-DE" dirty="0" smtClean="0"/>
              <a:t>Hier Text eingeben …</a:t>
            </a:r>
          </a:p>
          <a:p>
            <a:pPr lvl="3"/>
            <a:r>
              <a:rPr lang="de-DE" dirty="0" smtClean="0"/>
              <a:t>Hier Text eingeben …</a:t>
            </a:r>
          </a:p>
          <a:p>
            <a:pPr lvl="4"/>
            <a:r>
              <a:rPr lang="de-DE" dirty="0" smtClean="0"/>
              <a:t>Hier Text eingeben …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483" y="256434"/>
            <a:ext cx="100800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7713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652">
          <p15:clr>
            <a:srgbClr val="FBAE40"/>
          </p15:clr>
        </p15:guide>
        <p15:guide id="2" pos="332">
          <p15:clr>
            <a:srgbClr val="FBAE40"/>
          </p15:clr>
        </p15:guide>
        <p15:guide id="3" pos="6879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orient="horz" pos="164">
          <p15:clr>
            <a:srgbClr val="FBAE40"/>
          </p15:clr>
        </p15:guide>
        <p15:guide id="6" orient="horz" pos="134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_Bild_Fußzeile_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053" y="974572"/>
            <a:ext cx="9745132" cy="855484"/>
          </a:xfrm>
        </p:spPr>
        <p:txBody>
          <a:bodyPr/>
          <a:lstStyle>
            <a:lvl1pPr marL="0" indent="0">
              <a:lnSpc>
                <a:spcPct val="70000"/>
              </a:lnSpc>
              <a:buNone/>
              <a:defRPr sz="2800" b="1" i="0">
                <a:solidFill>
                  <a:srgbClr val="991E66"/>
                </a:solidFill>
                <a:latin typeface="Ubuntu" panose="020B0504030602030204" pitchFamily="34" charset="0"/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de-DE" b="1" dirty="0" smtClean="0">
                <a:latin typeface="Ubuntu" panose="020B0504030602030204" pitchFamily="34" charset="0"/>
              </a:rPr>
              <a:t>Überschrift einfügen …</a:t>
            </a:r>
          </a:p>
          <a:p>
            <a:pPr lvl="0"/>
            <a:r>
              <a:rPr lang="de-DE" dirty="0" err="1" smtClean="0"/>
              <a:t>Subhead</a:t>
            </a:r>
            <a:r>
              <a:rPr lang="de-DE" dirty="0" smtClean="0"/>
              <a:t> …</a:t>
            </a:r>
            <a:endParaRPr lang="de-DE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0" y="6487951"/>
            <a:ext cx="12192000" cy="378000"/>
          </a:xfrm>
          <a:prstGeom prst="rect">
            <a:avLst/>
          </a:prstGeom>
          <a:solidFill>
            <a:srgbClr val="991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527053" y="6556255"/>
            <a:ext cx="9975599" cy="23495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1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0612019" y="6556255"/>
            <a:ext cx="1084821" cy="23495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de-DE" dirty="0" smtClean="0"/>
              <a:t>Nr.</a:t>
            </a:r>
          </a:p>
        </p:txBody>
      </p:sp>
      <p:sp>
        <p:nvSpPr>
          <p:cNvPr id="8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527052" y="2133600"/>
            <a:ext cx="7118952" cy="39571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 baseline="0">
                <a:latin typeface="Ubuntu" panose="020B050403060203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400">
                <a:latin typeface="Ubuntu" panose="020B050403060203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2000">
                <a:latin typeface="Ubuntu" panose="020B050403060203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latin typeface="Ubuntu" panose="020B050403060203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Ubuntu" panose="020B0504030602030204" pitchFamily="34" charset="0"/>
              </a:defRPr>
            </a:lvl5pPr>
          </a:lstStyle>
          <a:p>
            <a:pPr lvl="0"/>
            <a:r>
              <a:rPr lang="de-DE" dirty="0" smtClean="0"/>
              <a:t>Hier Text eingeben …</a:t>
            </a:r>
          </a:p>
          <a:p>
            <a:pPr lvl="1"/>
            <a:r>
              <a:rPr lang="de-DE" dirty="0" smtClean="0"/>
              <a:t>Hier Text eingeben …</a:t>
            </a:r>
          </a:p>
          <a:p>
            <a:pPr lvl="2"/>
            <a:r>
              <a:rPr lang="de-DE" dirty="0" smtClean="0"/>
              <a:t>Hier Text eingeben …</a:t>
            </a:r>
          </a:p>
          <a:p>
            <a:pPr lvl="3"/>
            <a:r>
              <a:rPr lang="de-DE" dirty="0" smtClean="0"/>
              <a:t>Hier Text eingeben …</a:t>
            </a:r>
          </a:p>
          <a:p>
            <a:pPr lvl="4"/>
            <a:r>
              <a:rPr lang="de-DE" dirty="0" smtClean="0"/>
              <a:t>Hier Text eingeben …</a:t>
            </a:r>
            <a:endParaRPr lang="de-DE" dirty="0"/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sz="quarter" idx="15"/>
          </p:nvPr>
        </p:nvSpPr>
        <p:spPr>
          <a:xfrm>
            <a:off x="8580430" y="3134935"/>
            <a:ext cx="2653200" cy="26568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483" y="256434"/>
            <a:ext cx="100800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892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7083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pos="332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164">
          <p15:clr>
            <a:srgbClr val="FBAE40"/>
          </p15:clr>
        </p15:guide>
        <p15:guide id="6" orient="horz" pos="36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A533F-B746-4A7D-A26C-CBAD6B85BC3A}" type="datetimeFigureOut">
              <a:rPr lang="de-DE" smtClean="0"/>
              <a:t>18.08.2021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3D69D-6DDC-4726-8C0B-222401471E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12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unschweig.de/leben/soziales/lsbti/wegweiser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" b="5618"/>
          <a:stretch/>
        </p:blipFill>
        <p:spPr>
          <a:xfrm>
            <a:off x="0" y="-2"/>
            <a:ext cx="12192000" cy="4596715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>
          <a:xfrm>
            <a:off x="3237470" y="4596713"/>
            <a:ext cx="8954530" cy="2261288"/>
            <a:chOff x="3060000" y="4572167"/>
            <a:chExt cx="6092022" cy="2285833"/>
          </a:xfrm>
          <a:solidFill>
            <a:srgbClr val="991E66"/>
          </a:solidFill>
        </p:grpSpPr>
        <p:sp>
          <p:nvSpPr>
            <p:cNvPr id="2" name="Rechteck 1"/>
            <p:cNvSpPr/>
            <p:nvPr/>
          </p:nvSpPr>
          <p:spPr>
            <a:xfrm>
              <a:off x="3060000" y="4572167"/>
              <a:ext cx="6092022" cy="22858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Textplatzhalter 45"/>
            <p:cNvSpPr txBox="1">
              <a:spLocks/>
            </p:cNvSpPr>
            <p:nvPr/>
          </p:nvSpPr>
          <p:spPr>
            <a:xfrm>
              <a:off x="3328737" y="5185876"/>
              <a:ext cx="5268913" cy="1668462"/>
            </a:xfrm>
            <a:prstGeom prst="rect">
              <a:avLst/>
            </a:prstGeom>
            <a:grpFill/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b="1" kern="1200">
                  <a:solidFill>
                    <a:schemeClr val="bg1"/>
                  </a:solidFill>
                  <a:latin typeface="Ubuntu" panose="020B050403060203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dirty="0" smtClean="0"/>
                <a:t>Tätigkeiten im Bereich LSBTI*</a:t>
              </a:r>
              <a:endParaRPr lang="de-DE" dirty="0" smtClean="0"/>
            </a:p>
            <a:p>
              <a:r>
                <a:rPr lang="de-DE" dirty="0" smtClean="0"/>
                <a:t>in Braunschweig</a:t>
              </a:r>
              <a:endParaRPr lang="de-DE" dirty="0"/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2851395" y="3073534"/>
            <a:ext cx="1893600" cy="1893725"/>
            <a:chOff x="761344" y="3049242"/>
            <a:chExt cx="1893600" cy="1893725"/>
          </a:xfrm>
        </p:grpSpPr>
        <p:sp>
          <p:nvSpPr>
            <p:cNvPr id="5" name="Rechteck 4"/>
            <p:cNvSpPr/>
            <p:nvPr/>
          </p:nvSpPr>
          <p:spPr>
            <a:xfrm>
              <a:off x="761344" y="3049242"/>
              <a:ext cx="1522800" cy="1522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" name="Rechteck 5"/>
            <p:cNvSpPr/>
            <p:nvPr/>
          </p:nvSpPr>
          <p:spPr>
            <a:xfrm>
              <a:off x="1142944" y="3430967"/>
              <a:ext cx="1512000" cy="151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endParaRPr lang="de-DE" dirty="0"/>
            </a:p>
          </p:txBody>
        </p:sp>
        <p:pic>
          <p:nvPicPr>
            <p:cNvPr id="7" name="Bild 13" descr="BS_Stadtmarke_Logo_300dpi_4C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2944" y="3430967"/>
              <a:ext cx="1141200" cy="1141200"/>
            </a:xfrm>
            <a:prstGeom prst="rect">
              <a:avLst/>
            </a:prstGeom>
          </p:spPr>
        </p:pic>
      </p:grpSp>
      <p:sp>
        <p:nvSpPr>
          <p:cNvPr id="11" name="Textplatzhalter 43"/>
          <p:cNvSpPr txBox="1">
            <a:spLocks/>
          </p:cNvSpPr>
          <p:nvPr/>
        </p:nvSpPr>
        <p:spPr>
          <a:xfrm>
            <a:off x="400050" y="6388495"/>
            <a:ext cx="2771775" cy="469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Braunschweig, 23.08.2021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483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Koordinationsstelle LSBTI*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527053" y="2133599"/>
            <a:ext cx="10393360" cy="4095751"/>
          </a:xfrm>
        </p:spPr>
        <p:txBody>
          <a:bodyPr>
            <a:normAutofit/>
          </a:bodyPr>
          <a:lstStyle/>
          <a:p>
            <a:r>
              <a:rPr lang="de-DE" dirty="0" smtClean="0"/>
              <a:t>Seit 01.10.2019 mit einer 50%-Stelle</a:t>
            </a:r>
          </a:p>
          <a:p>
            <a:pPr marL="0" indent="0">
              <a:buNone/>
            </a:pPr>
            <a:r>
              <a:rPr lang="de-DE" dirty="0" smtClean="0"/>
              <a:t>Koordinationsstelle LSBTI* der Stadt Braunschweig</a:t>
            </a:r>
          </a:p>
          <a:p>
            <a:r>
              <a:rPr lang="de-DE" dirty="0" smtClean="0"/>
              <a:t>Kontaktdaten:</a:t>
            </a:r>
          </a:p>
          <a:p>
            <a:endParaRPr lang="de-DE" dirty="0" smtClean="0"/>
          </a:p>
          <a:p>
            <a:pPr marL="457200" lvl="1" indent="0">
              <a:buNone/>
            </a:pPr>
            <a:r>
              <a:rPr lang="de-DE" sz="1800" dirty="0" smtClean="0"/>
              <a:t>Mareike Walther</a:t>
            </a:r>
          </a:p>
          <a:p>
            <a:pPr marL="457200" lvl="1" indent="0">
              <a:buNone/>
            </a:pPr>
            <a:r>
              <a:rPr lang="de-DE" sz="1800" dirty="0" smtClean="0"/>
              <a:t>Sozialreferat</a:t>
            </a:r>
          </a:p>
          <a:p>
            <a:pPr marL="457200" lvl="1" indent="0">
              <a:buNone/>
            </a:pPr>
            <a:r>
              <a:rPr lang="de-DE" sz="1800" dirty="0" smtClean="0"/>
              <a:t>Koordination LSBTI*</a:t>
            </a:r>
          </a:p>
          <a:p>
            <a:pPr marL="457200" lvl="1" indent="0">
              <a:buNone/>
            </a:pPr>
            <a:r>
              <a:rPr lang="de-DE" sz="1800" dirty="0" smtClean="0"/>
              <a:t>Schuhstraße 24, 38100 Braunschweig</a:t>
            </a:r>
          </a:p>
          <a:p>
            <a:pPr marL="457200" lvl="1" indent="0">
              <a:buNone/>
            </a:pPr>
            <a:r>
              <a:rPr lang="de-DE" sz="1800" dirty="0" smtClean="0"/>
              <a:t>Telefon: 0531/470-7370</a:t>
            </a:r>
          </a:p>
          <a:p>
            <a:pPr marL="457200" lvl="1" indent="0">
              <a:buNone/>
            </a:pPr>
            <a:r>
              <a:rPr lang="de-DE" sz="1800" dirty="0" smtClean="0"/>
              <a:t>E-Mail: lsbti@braunschweig.de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651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/>
        </p:nvGrpSpPr>
        <p:grpSpPr>
          <a:xfrm>
            <a:off x="8232407" y="2798843"/>
            <a:ext cx="3397338" cy="3400171"/>
            <a:chOff x="373773" y="2301272"/>
            <a:chExt cx="3418232" cy="3421086"/>
          </a:xfrm>
        </p:grpSpPr>
        <p:grpSp>
          <p:nvGrpSpPr>
            <p:cNvPr id="13" name="Gruppieren 12"/>
            <p:cNvGrpSpPr/>
            <p:nvPr/>
          </p:nvGrpSpPr>
          <p:grpSpPr>
            <a:xfrm>
              <a:off x="373773" y="2301272"/>
              <a:ext cx="3418232" cy="3421086"/>
              <a:chOff x="373773" y="2301272"/>
              <a:chExt cx="3418232" cy="3421086"/>
            </a:xfrm>
          </p:grpSpPr>
          <p:sp>
            <p:nvSpPr>
              <p:cNvPr id="15" name="Rechteck 14"/>
              <p:cNvSpPr/>
              <p:nvPr/>
            </p:nvSpPr>
            <p:spPr>
              <a:xfrm>
                <a:off x="746403" y="2676758"/>
                <a:ext cx="3045602" cy="3045600"/>
              </a:xfrm>
              <a:prstGeom prst="rect">
                <a:avLst/>
              </a:prstGeom>
              <a:solidFill>
                <a:srgbClr val="6D207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Rechteck 15"/>
              <p:cNvSpPr/>
              <p:nvPr/>
            </p:nvSpPr>
            <p:spPr>
              <a:xfrm>
                <a:off x="373773" y="2301272"/>
                <a:ext cx="3045600" cy="3046776"/>
              </a:xfrm>
              <a:prstGeom prst="rect">
                <a:avLst/>
              </a:prstGeom>
              <a:solidFill>
                <a:srgbClr val="991E6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4" name="Rechteck 13"/>
            <p:cNvSpPr>
              <a:spLocks noChangeAspect="1"/>
            </p:cNvSpPr>
            <p:nvPr/>
          </p:nvSpPr>
          <p:spPr>
            <a:xfrm>
              <a:off x="748202" y="2676758"/>
              <a:ext cx="2669377" cy="2671291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Koordinationsstelle LSBTI*</a:t>
            </a:r>
          </a:p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Ziel: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LSBTI* in Braunschweig unterstützen, selbstverständlicher Teil der Gesellschaft zu werden und dass sie die Möglichkeiten haben sichtbar, offen und ohne Ängste zu leben. 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smtClean="0"/>
              <a:t>Die Stadt möchte Hindernisse, die dem entgegenstehen beseitigen.</a:t>
            </a:r>
          </a:p>
          <a:p>
            <a:endParaRPr lang="de-DE" dirty="0"/>
          </a:p>
        </p:txBody>
      </p:sp>
      <p:pic>
        <p:nvPicPr>
          <p:cNvPr id="17" name="Bildplatzhalter 16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>
            <a:fillRect/>
          </a:stretch>
        </p:blipFill>
        <p:spPr>
          <a:xfrm>
            <a:off x="8596313" y="3163888"/>
            <a:ext cx="26543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1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Koordinationsstelle LSBTI*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527052" y="2133599"/>
            <a:ext cx="10798673" cy="4095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Aufgaben:</a:t>
            </a:r>
          </a:p>
          <a:p>
            <a:r>
              <a:rPr lang="de-DE" dirty="0" smtClean="0"/>
              <a:t>Wahrnehmung von Beratung und Begleitung von Maßnahmen und Projekten in der Verwaltung</a:t>
            </a:r>
          </a:p>
          <a:p>
            <a:r>
              <a:rPr lang="de-DE" dirty="0" smtClean="0"/>
              <a:t>Aufklärende Öffentlichkeitsarbeit für eine diskriminierungsfreie Begegnung mit dem Thema</a:t>
            </a:r>
          </a:p>
          <a:p>
            <a:r>
              <a:rPr lang="de-DE" dirty="0" smtClean="0"/>
              <a:t>Kommunikation mit der Community: Ansprechperson für Anliegen; Netzwerk stützen und stärken</a:t>
            </a:r>
          </a:p>
          <a:p>
            <a:pPr marL="0" indent="0">
              <a:buNone/>
            </a:pPr>
            <a:r>
              <a:rPr lang="de-DE" dirty="0" smtClean="0">
                <a:sym typeface="Wingdings" panose="05000000000000000000" pitchFamily="2" charset="2"/>
              </a:rPr>
              <a:t> Sprachrohr zwischen </a:t>
            </a:r>
            <a:r>
              <a:rPr lang="de-DE" u="sng" dirty="0" smtClean="0">
                <a:sym typeface="Wingdings" panose="05000000000000000000" pitchFamily="2" charset="2"/>
                <a:hlinkClick r:id="rId3"/>
              </a:rPr>
              <a:t>Community</a:t>
            </a:r>
            <a:r>
              <a:rPr lang="de-DE" dirty="0" smtClean="0">
                <a:sym typeface="Wingdings" panose="05000000000000000000" pitchFamily="2" charset="2"/>
              </a:rPr>
              <a:t> und Verwaltung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333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Aktuelle Maßnahmen: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527052" y="2133599"/>
            <a:ext cx="10798673" cy="4095751"/>
          </a:xfrm>
        </p:spPr>
        <p:txBody>
          <a:bodyPr>
            <a:normAutofit/>
          </a:bodyPr>
          <a:lstStyle/>
          <a:p>
            <a:r>
              <a:rPr lang="de-DE" dirty="0" smtClean="0"/>
              <a:t>Der Runde Tisch LSBTI* findet halbjährlich statt. Teilnehmend sind: zivilgesellschaftliche Akteur*innen, Stadtverwaltung, Politik</a:t>
            </a:r>
          </a:p>
          <a:p>
            <a:r>
              <a:rPr lang="de-DE" dirty="0" smtClean="0"/>
              <a:t>Schwerpunktthemen: Bildung, Gesundheit, Sprache, Corona</a:t>
            </a:r>
          </a:p>
          <a:p>
            <a:r>
              <a:rPr lang="de-DE" dirty="0" smtClean="0"/>
              <a:t>Ergebnisse der Sitzungen: </a:t>
            </a:r>
          </a:p>
          <a:p>
            <a:pPr lvl="1"/>
            <a:r>
              <a:rPr lang="de-DE" dirty="0" smtClean="0"/>
              <a:t>Durchführung eines Workshops zum Thema Bildung </a:t>
            </a:r>
          </a:p>
          <a:p>
            <a:pPr lvl="1"/>
            <a:r>
              <a:rPr lang="de-DE" dirty="0" smtClean="0"/>
              <a:t>Gründung einer AG LSBTI* Bildung (Planung und Umsetzung von Maßnahmen)</a:t>
            </a:r>
          </a:p>
          <a:p>
            <a:pPr lvl="1"/>
            <a:r>
              <a:rPr lang="de-DE" dirty="0" smtClean="0"/>
              <a:t>Gründung kurzfristiger AK Fachtag Gesundheit (April 2022)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3012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AG LSBTI* Bildung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527052" y="2133599"/>
            <a:ext cx="10798673" cy="4095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Hintergrund: Förderung der Akzeptanz von LSBTI* von klein auf (im Bereich Kita, Schule, Jugend, Erwachsenenbildun</a:t>
            </a:r>
            <a:r>
              <a:rPr lang="de-DE" dirty="0" smtClean="0"/>
              <a:t>g), Prävention und Intervention bei Diskriminierung, Mobbing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Mitglieder: VSE e.V., Queer Teachers, intergeschlechtliche Menschen e.V., SCHLAU Braunschweig, Stadtelternrat, LSBTI*-Ansprechperson der Polizei, Braunschweiger AIDS-Hilfe, Netzwerk Gender und Diversity Studies, Verein niedersächsischer Bildungsinitiativen</a:t>
            </a:r>
          </a:p>
          <a:p>
            <a:pPr marL="0" indent="0">
              <a:buNone/>
            </a:pPr>
            <a:r>
              <a:rPr lang="de-DE" dirty="0" smtClean="0"/>
              <a:t>Ziel: Entwicklung und Durchführung von Maßnahmen</a:t>
            </a:r>
          </a:p>
        </p:txBody>
      </p:sp>
    </p:spTree>
    <p:extLst>
      <p:ext uri="{BB962C8B-B14F-4D97-AF65-F5344CB8AC3E}">
        <p14:creationId xmlns:p14="http://schemas.microsoft.com/office/powerpoint/2010/main" val="66592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Fachtag für pädagogische Fachkräfte in der Schule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4716378" y="1909809"/>
            <a:ext cx="6232357" cy="4095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>
                <a:latin typeface="Ubuntu" panose="020B0504030602030204" pitchFamily="34" charset="0"/>
              </a:rPr>
              <a:t>Der Umgang mit dem Thema Homo- und Bisexualität, Trans*- und Intergeschlechtlichkeit stellt viele Schulen vor Herausforderungen</a:t>
            </a:r>
            <a:r>
              <a:rPr lang="de-DE" sz="2000" dirty="0" smtClean="0">
                <a:latin typeface="Ubuntu" panose="020B0504030602030204" pitchFamily="34" charset="0"/>
              </a:rPr>
              <a:t>.</a:t>
            </a:r>
          </a:p>
          <a:p>
            <a:pPr marL="0" indent="0">
              <a:buNone/>
            </a:pPr>
            <a:r>
              <a:rPr lang="de-DE" sz="2000" dirty="0" smtClean="0">
                <a:latin typeface="Ubuntu" panose="020B0504030602030204" pitchFamily="34" charset="0"/>
              </a:rPr>
              <a:t>Warum </a:t>
            </a:r>
            <a:r>
              <a:rPr lang="de-DE" sz="2000" dirty="0">
                <a:latin typeface="Ubuntu" panose="020B0504030602030204" pitchFamily="34" charset="0"/>
              </a:rPr>
              <a:t>ist es für Schulen wichtig, sich mit dem Thema auseinanderzusetzen und wie können es pädagogische Fachkräfte thematisieren</a:t>
            </a:r>
            <a:r>
              <a:rPr lang="de-DE" sz="2000" dirty="0" smtClean="0">
                <a:latin typeface="Ubuntu" panose="020B0504030602030204" pitchFamily="34" charset="0"/>
              </a:rPr>
              <a:t>?</a:t>
            </a:r>
          </a:p>
          <a:p>
            <a:pPr marL="0" indent="0">
              <a:buNone/>
            </a:pPr>
            <a:r>
              <a:rPr lang="de-DE" sz="2000" dirty="0" smtClean="0">
                <a:latin typeface="Ubuntu" panose="020B0504030602030204" pitchFamily="34" charset="0"/>
              </a:rPr>
              <a:t>Wie </a:t>
            </a:r>
            <a:r>
              <a:rPr lang="de-DE" sz="2000" dirty="0">
                <a:latin typeface="Ubuntu" panose="020B0504030602030204" pitchFamily="34" charset="0"/>
              </a:rPr>
              <a:t>kann ich als Lehrkraft, Schulsozialarbeiter*in oder Schulleitung etwas dazu beitragen, dass lesbische, schwule, bisexuelle, trans* - und intergeschlechtliche (LSBTI*) Schüler*innen die Schule als sicheres Umfeld wahrnehmen können und mehr Akzeptanz erfahren?</a:t>
            </a:r>
            <a:endParaRPr lang="de-DE" sz="2000" dirty="0" smtClean="0">
              <a:latin typeface="Ubuntu" panose="020B0504030602030204" pitchFamily="34" charset="0"/>
            </a:endParaRP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432555"/>
              </p:ext>
            </p:extLst>
          </p:nvPr>
        </p:nvGraphicFramePr>
        <p:xfrm>
          <a:off x="527051" y="1545187"/>
          <a:ext cx="3411286" cy="4824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4" imgW="8019888" imgH="11344275" progId="AcroExch.Document.DC">
                  <p:embed/>
                </p:oleObj>
              </mc:Choice>
              <mc:Fallback>
                <p:oleObj name="Acrobat Document" r:id="rId4" imgW="8019888" imgH="1134427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7051" y="1545187"/>
                        <a:ext cx="3411286" cy="4824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366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LSBTI*-Medienkoffer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673769" y="1660359"/>
            <a:ext cx="6898106" cy="4345202"/>
          </a:xfrm>
        </p:spPr>
        <p:txBody>
          <a:bodyPr>
            <a:normAutofit/>
          </a:bodyPr>
          <a:lstStyle/>
          <a:p>
            <a:r>
              <a:rPr lang="de-DE" sz="2000" dirty="0" smtClean="0">
                <a:latin typeface="Ubuntu" panose="020B0504030602030204" pitchFamily="34" charset="0"/>
              </a:rPr>
              <a:t>3 ausleihbare Koffer für 3 Altersstufen: 0-5, 6-10, 11-16</a:t>
            </a:r>
          </a:p>
          <a:p>
            <a:r>
              <a:rPr lang="de-DE" sz="2000" dirty="0" smtClean="0">
                <a:latin typeface="Ubuntu" panose="020B0504030602030204" pitchFamily="34" charset="0"/>
              </a:rPr>
              <a:t>Vorbild Medienkoffer aus Sachsen-Anhalt</a:t>
            </a:r>
          </a:p>
          <a:p>
            <a:r>
              <a:rPr lang="de-DE" sz="2000" dirty="0" smtClean="0">
                <a:latin typeface="Ubuntu" panose="020B0504030602030204" pitchFamily="34" charset="0"/>
              </a:rPr>
              <a:t>Inhalt: </a:t>
            </a:r>
          </a:p>
          <a:p>
            <a:pPr lvl="1"/>
            <a:r>
              <a:rPr lang="de-DE" sz="1600" dirty="0" smtClean="0">
                <a:latin typeface="Ubuntu" panose="020B0504030602030204" pitchFamily="34" charset="0"/>
              </a:rPr>
              <a:t>Kinder- und Jugendbücher</a:t>
            </a:r>
          </a:p>
          <a:p>
            <a:pPr lvl="1"/>
            <a:r>
              <a:rPr lang="de-DE" sz="1600" dirty="0" smtClean="0">
                <a:latin typeface="Ubuntu" panose="020B0504030602030204" pitchFamily="34" charset="0"/>
              </a:rPr>
              <a:t>Spiele (Malbücher, Memory, Stofftiere)</a:t>
            </a:r>
            <a:endParaRPr lang="de-DE" sz="1600" dirty="0" smtClean="0">
              <a:latin typeface="Ubuntu" panose="020B0504030602030204" pitchFamily="34" charset="0"/>
            </a:endParaRPr>
          </a:p>
          <a:p>
            <a:pPr lvl="1"/>
            <a:r>
              <a:rPr lang="de-DE" sz="1600" dirty="0" smtClean="0">
                <a:latin typeface="Ubuntu" panose="020B0504030602030204" pitchFamily="34" charset="0"/>
              </a:rPr>
              <a:t>Material für pädagogische Fachkräfte</a:t>
            </a:r>
          </a:p>
          <a:p>
            <a:pPr lvl="1"/>
            <a:r>
              <a:rPr lang="de-DE" sz="1600" dirty="0" smtClean="0">
                <a:latin typeface="Ubuntu" panose="020B0504030602030204" pitchFamily="34" charset="0"/>
              </a:rPr>
              <a:t>Filme</a:t>
            </a:r>
          </a:p>
          <a:p>
            <a:r>
              <a:rPr lang="de-DE" sz="2000" dirty="0" smtClean="0">
                <a:latin typeface="Ubuntu" panose="020B0504030602030204" pitchFamily="34" charset="0"/>
              </a:rPr>
              <a:t>Ausleihbar ab Oktober im Medienzentrum vom Fachbereich Schule</a:t>
            </a:r>
          </a:p>
          <a:p>
            <a:r>
              <a:rPr lang="de-DE" sz="2000" dirty="0" smtClean="0">
                <a:latin typeface="Ubuntu" panose="020B0504030602030204" pitchFamily="34" charset="0"/>
              </a:rPr>
              <a:t>Auf lange Sicht ist eine mit der Ausleihe verbundene Fortbildung zur Nutzung denkbar</a:t>
            </a:r>
          </a:p>
          <a:p>
            <a:endParaRPr lang="de-DE" sz="2000" dirty="0">
              <a:latin typeface="Ubuntu" panose="020B0504030602030204" pitchFamily="34" charset="0"/>
            </a:endParaRPr>
          </a:p>
          <a:p>
            <a:endParaRPr lang="de-DE" sz="2000" dirty="0" smtClean="0">
              <a:latin typeface="Ubuntu" panose="020B050403060203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7" t="7621" r="36900" b="5851"/>
          <a:stretch/>
        </p:blipFill>
        <p:spPr>
          <a:xfrm rot="5400000">
            <a:off x="8307524" y="2444140"/>
            <a:ext cx="2879561" cy="358997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7832002" y="1402311"/>
            <a:ext cx="37102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Ubuntu" panose="020B0504030602030204" pitchFamily="34" charset="0"/>
              </a:rPr>
              <a:t>Erstellt gemeinsam mit VSE </a:t>
            </a:r>
            <a:r>
              <a:rPr lang="de-DE" sz="1400" dirty="0">
                <a:latin typeface="Ubuntu" panose="020B0504030602030204" pitchFamily="34" charset="0"/>
              </a:rPr>
              <a:t>e.V., Queer </a:t>
            </a:r>
            <a:r>
              <a:rPr lang="de-DE" sz="1400" dirty="0" smtClean="0">
                <a:latin typeface="Ubuntu" panose="020B0504030602030204" pitchFamily="34" charset="0"/>
              </a:rPr>
              <a:t>Teachers Braunschweig, </a:t>
            </a:r>
            <a:r>
              <a:rPr lang="de-DE" sz="1400" dirty="0">
                <a:latin typeface="Ubuntu" panose="020B0504030602030204" pitchFamily="34" charset="0"/>
              </a:rPr>
              <a:t>intergeschlechtliche Menschen e.V</a:t>
            </a:r>
            <a:r>
              <a:rPr lang="de-DE" sz="1400" dirty="0" smtClean="0">
                <a:latin typeface="Ubuntu" panose="020B0504030602030204" pitchFamily="34" charset="0"/>
              </a:rPr>
              <a:t>.</a:t>
            </a:r>
          </a:p>
          <a:p>
            <a:endParaRPr lang="de-DE" sz="1400" dirty="0" smtClean="0">
              <a:latin typeface="Ubuntu" panose="020B0504030602030204" pitchFamily="34" charset="0"/>
            </a:endParaRPr>
          </a:p>
          <a:p>
            <a:r>
              <a:rPr lang="de-DE" sz="1400" dirty="0" smtClean="0">
                <a:latin typeface="Ubuntu" panose="020B0504030602030204" pitchFamily="34" charset="0"/>
              </a:rPr>
              <a:t>Finanzierung: Demokratie leben!</a:t>
            </a:r>
            <a:endParaRPr lang="de-DE" sz="14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6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Weitere Maßnahmen im Bereich Bildung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Einrichtung eines E-Mail-Verteilers für interessierte pädagogische Fachkräfte</a:t>
            </a:r>
          </a:p>
          <a:p>
            <a:r>
              <a:rPr lang="de-DE" dirty="0" smtClean="0"/>
              <a:t>Übersicht von LSBTI*-Bildungsmaßnahmen in Braunschweig</a:t>
            </a:r>
          </a:p>
          <a:p>
            <a:r>
              <a:rPr lang="de-DE" dirty="0" smtClean="0"/>
              <a:t>Hinweise für kostenlose Fortbildungen für Kitas</a:t>
            </a:r>
          </a:p>
          <a:p>
            <a:r>
              <a:rPr lang="de-DE" dirty="0" smtClean="0"/>
              <a:t>Elternarbeit (in Planung)</a:t>
            </a:r>
          </a:p>
          <a:p>
            <a:r>
              <a:rPr lang="de-DE" dirty="0" smtClean="0"/>
              <a:t>Direkte Arbeit mit Schulen (in Planung)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9743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Fachtag zum Thema Gesundheit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Für April 2022 ist ein weiterer Fachtag geplant: Geschlechtliche Vielfalt in der Gesundheitsversorgung (vorbehaltlich Finanzierung möglich)</a:t>
            </a:r>
          </a:p>
          <a:p>
            <a:r>
              <a:rPr lang="de-DE" dirty="0" smtClean="0"/>
              <a:t>Hintergrund: </a:t>
            </a:r>
          </a:p>
          <a:p>
            <a:pPr lvl="1"/>
            <a:r>
              <a:rPr lang="de-DE" sz="2000" dirty="0" smtClean="0"/>
              <a:t>LSBTI* sind nach aktueller Studienlage einem höheren Risiko ausgesetzt, an psychischen Krankheiten zu erleiden (Grund: Diskriminierung oder Angst vor Diskriminierung). Der Gesundheitssektor wird nicht als sicheres Umfeld gesehen, wodurch präventive Gesundheitsmaßnahmen häufig nicht wahrgenommen werden</a:t>
            </a:r>
          </a:p>
          <a:p>
            <a:pPr lvl="1"/>
            <a:r>
              <a:rPr lang="de-DE" sz="2000" dirty="0" smtClean="0"/>
              <a:t>Neue Gesetze und Leitlinien für trans*- und intergeschlechtliche Menschen, wie zum Beispiel das OP-Verbot bei intergeschlechtlichen Neugeborenen</a:t>
            </a:r>
          </a:p>
          <a:p>
            <a:r>
              <a:rPr lang="de-DE" sz="2000" dirty="0" smtClean="0"/>
              <a:t>Ziel: </a:t>
            </a:r>
            <a:r>
              <a:rPr lang="de-DE" sz="2000" dirty="0"/>
              <a:t>M</a:t>
            </a:r>
            <a:r>
              <a:rPr lang="de-DE" sz="2000" dirty="0" smtClean="0"/>
              <a:t>edizinische Fachkräfte fortbilden und sensibilisieren für den Umgang mit trans*- und intergeschlechtlichen Menschen und deren Angehörige</a:t>
            </a:r>
            <a:endParaRPr lang="de-DE" sz="2000" dirty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194487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Die Stadt als Kooperationspartnerin für Projekte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„Säule der Vielfalt“ – eine Plattform zum Mitreden und Sichtbarmachen auf dem Kohlmarkt im September (Projekt des LSVD)</a:t>
            </a:r>
          </a:p>
          <a:p>
            <a:r>
              <a:rPr lang="de-DE" dirty="0" smtClean="0"/>
              <a:t>„Sexualitäten und Geschlechter im Spiegel“ eine Ausstellung über Sexualität und Geschlecht auf der ganzen Welt (Projekt des VNB)</a:t>
            </a:r>
          </a:p>
          <a:p>
            <a:r>
              <a:rPr lang="de-DE" dirty="0" smtClean="0"/>
              <a:t>&amp; </a:t>
            </a:r>
            <a:r>
              <a:rPr lang="de-DE" dirty="0"/>
              <a:t>w</a:t>
            </a:r>
            <a:r>
              <a:rPr lang="de-DE" dirty="0" smtClean="0"/>
              <a:t>eitere Projektanfragen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67209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/>
        </p:nvGrpSpPr>
        <p:grpSpPr>
          <a:xfrm>
            <a:off x="8232407" y="2798843"/>
            <a:ext cx="3397338" cy="3400171"/>
            <a:chOff x="373773" y="2301272"/>
            <a:chExt cx="3418232" cy="3421086"/>
          </a:xfrm>
        </p:grpSpPr>
        <p:grpSp>
          <p:nvGrpSpPr>
            <p:cNvPr id="13" name="Gruppieren 12"/>
            <p:cNvGrpSpPr/>
            <p:nvPr/>
          </p:nvGrpSpPr>
          <p:grpSpPr>
            <a:xfrm>
              <a:off x="373773" y="2301272"/>
              <a:ext cx="3418232" cy="3421086"/>
              <a:chOff x="373773" y="2301272"/>
              <a:chExt cx="3418232" cy="3421086"/>
            </a:xfrm>
          </p:grpSpPr>
          <p:sp>
            <p:nvSpPr>
              <p:cNvPr id="15" name="Rechteck 14"/>
              <p:cNvSpPr/>
              <p:nvPr/>
            </p:nvSpPr>
            <p:spPr>
              <a:xfrm>
                <a:off x="746403" y="2676758"/>
                <a:ext cx="3045602" cy="3045600"/>
              </a:xfrm>
              <a:prstGeom prst="rect">
                <a:avLst/>
              </a:prstGeom>
              <a:solidFill>
                <a:srgbClr val="6D207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Rechteck 15"/>
              <p:cNvSpPr/>
              <p:nvPr/>
            </p:nvSpPr>
            <p:spPr>
              <a:xfrm>
                <a:off x="373773" y="2301272"/>
                <a:ext cx="3045600" cy="3046776"/>
              </a:xfrm>
              <a:prstGeom prst="rect">
                <a:avLst/>
              </a:prstGeom>
              <a:solidFill>
                <a:srgbClr val="991E6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4" name="Rechteck 13"/>
            <p:cNvSpPr>
              <a:spLocks noChangeAspect="1"/>
            </p:cNvSpPr>
            <p:nvPr/>
          </p:nvSpPr>
          <p:spPr>
            <a:xfrm>
              <a:off x="748202" y="2676758"/>
              <a:ext cx="2669377" cy="2671291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Weitere Maßnahmen: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Beteiligung in der verschiedenen Netzwerken und Arbeitsgruppen</a:t>
            </a:r>
            <a:r>
              <a:rPr lang="de-DE" dirty="0"/>
              <a:t> </a:t>
            </a:r>
            <a:r>
              <a:rPr lang="de-DE" dirty="0" smtClean="0"/>
              <a:t>(z.B. Begleitausschuss </a:t>
            </a:r>
            <a:r>
              <a:rPr lang="de-DE" dirty="0" smtClean="0"/>
              <a:t>Demokratie leben</a:t>
            </a:r>
            <a:r>
              <a:rPr lang="de-DE" dirty="0" smtClean="0"/>
              <a:t>!, Antidiskriminierungsnetzwerk)</a:t>
            </a:r>
            <a:endParaRPr lang="de-DE" dirty="0" smtClean="0"/>
          </a:p>
          <a:p>
            <a:r>
              <a:rPr lang="de-DE" dirty="0" smtClean="0"/>
              <a:t>Einrichtung einer AG Diversity in der </a:t>
            </a:r>
            <a:r>
              <a:rPr lang="de-DE" dirty="0" smtClean="0"/>
              <a:t>Stadtverwaltung</a:t>
            </a:r>
          </a:p>
          <a:p>
            <a:r>
              <a:rPr lang="de-DE" dirty="0" smtClean="0"/>
              <a:t>Mitarbeit Konzeption Antidiskriminierungsberatungsstelle</a:t>
            </a:r>
            <a:endParaRPr lang="de-DE" dirty="0" smtClean="0"/>
          </a:p>
          <a:p>
            <a:r>
              <a:rPr lang="de-DE" dirty="0" smtClean="0"/>
              <a:t>Beteiligung der Stadt beim </a:t>
            </a:r>
            <a:r>
              <a:rPr lang="de-DE" dirty="0" smtClean="0"/>
              <a:t>CSD/Sommerlochfestival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</p:txBody>
      </p:sp>
      <p:pic>
        <p:nvPicPr>
          <p:cNvPr id="19" name="Tabellenplatzhalter 5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382" r="382"/>
          <a:stretch>
            <a:fillRect/>
          </a:stretch>
        </p:blipFill>
        <p:spPr>
          <a:xfrm>
            <a:off x="8542233" y="3172034"/>
            <a:ext cx="2715374" cy="265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Geplante Tätigkeiten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AG Sensibilisierung (im Rahmen Antidiskriminierungsnetzwerk)</a:t>
            </a:r>
          </a:p>
          <a:p>
            <a:r>
              <a:rPr lang="de-DE" dirty="0" smtClean="0"/>
              <a:t>Prüfung eines Schwimmangebots für trans*, </a:t>
            </a:r>
            <a:r>
              <a:rPr lang="de-DE" dirty="0" err="1" smtClean="0"/>
              <a:t>inter</a:t>
            </a:r>
            <a:r>
              <a:rPr lang="de-DE" dirty="0" smtClean="0"/>
              <a:t>* und nichtbinäre Personen</a:t>
            </a:r>
          </a:p>
          <a:p>
            <a:r>
              <a:rPr lang="de-DE" dirty="0" smtClean="0"/>
              <a:t>Weitere Maßnahmen im Bereich Gesundheit</a:t>
            </a:r>
          </a:p>
          <a:p>
            <a:r>
              <a:rPr lang="de-DE" dirty="0" smtClean="0"/>
              <a:t>Jugendliche</a:t>
            </a:r>
          </a:p>
          <a:p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206545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Office PowerPoint</Application>
  <PresentationFormat>Breitbild</PresentationFormat>
  <Paragraphs>89</Paragraphs>
  <Slides>13</Slides>
  <Notes>9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Ubuntu</vt:lpstr>
      <vt:lpstr>Wingdings</vt:lpstr>
      <vt:lpstr>Office</vt:lpstr>
      <vt:lpstr>Adobe Acrobat 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Stadt Braunschweig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Walther Mareike 0500</dc:creator>
  <cp:lastModifiedBy>Walther Mareike 0500</cp:lastModifiedBy>
  <cp:revision>43</cp:revision>
  <cp:lastPrinted>2019-12-02T12:42:32Z</cp:lastPrinted>
  <dcterms:created xsi:type="dcterms:W3CDTF">2019-12-02T07:55:36Z</dcterms:created>
  <dcterms:modified xsi:type="dcterms:W3CDTF">2021-08-19T08:28:26Z</dcterms:modified>
</cp:coreProperties>
</file>