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41" r:id="rId2"/>
    <p:sldId id="542" r:id="rId3"/>
    <p:sldId id="543" r:id="rId4"/>
    <p:sldId id="544" r:id="rId5"/>
    <p:sldId id="545" r:id="rId6"/>
    <p:sldId id="563" r:id="rId7"/>
    <p:sldId id="564" r:id="rId8"/>
    <p:sldId id="565" r:id="rId9"/>
    <p:sldId id="308" r:id="rId10"/>
    <p:sldId id="521" r:id="rId11"/>
    <p:sldId id="469" r:id="rId12"/>
    <p:sldId id="532" r:id="rId13"/>
    <p:sldId id="546" r:id="rId14"/>
    <p:sldId id="560" r:id="rId15"/>
    <p:sldId id="561" r:id="rId16"/>
    <p:sldId id="562" r:id="rId17"/>
    <p:sldId id="547" r:id="rId18"/>
  </p:sldIdLst>
  <p:sldSz cx="9144000" cy="6858000" type="screen4x3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001453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64"/>
    <a:srgbClr val="BFBFBF"/>
    <a:srgbClr val="7F7F7F"/>
    <a:srgbClr val="E1E1E1"/>
    <a:srgbClr val="F2F2F2"/>
    <a:srgbClr val="05B8FF"/>
    <a:srgbClr val="009EE0"/>
    <a:srgbClr val="FFCC00"/>
    <a:srgbClr val="FF5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7" autoAdjust="0"/>
    <p:restoredTop sz="99425" autoAdjust="0"/>
  </p:normalViewPr>
  <p:slideViewPr>
    <p:cSldViewPr>
      <p:cViewPr varScale="1">
        <p:scale>
          <a:sx n="114" d="100"/>
          <a:sy n="114" d="100"/>
        </p:scale>
        <p:origin x="195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8"/>
    </p:cViewPr>
  </p:sorterViewPr>
  <p:notesViewPr>
    <p:cSldViewPr>
      <p:cViewPr varScale="1">
        <p:scale>
          <a:sx n="79" d="100"/>
          <a:sy n="79" d="100"/>
        </p:scale>
        <p:origin x="-214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kreis-unna.int\dfs\buero\FB62\SG624\Gutachterausschu&#223;\Berichte\Grundst&#252;cksmarktbericht\GMB_2022\GMB_2022-Grafiken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kreis-unna.int\dfs\buero\FB62\SG624\Gutachterausschu&#223;\Berichte\Grundst&#252;cksmarktbericht\GMB_2022\GMB_2022-Grafiken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kreis-unna.int\dfs\buero\FB62\SG624\Gutachterausschu&#223;\Berichte\Grundst&#252;cksmarktbericht\GMB_2022\GMB_2022-Grafiken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kreis-unna.int\dfs\buero\FB62\SG624\Gutachterausschu&#223;\Berichte\Grundst&#252;cksmarktbericht\GMB_2022\Pr&#228;sentation\Pr&#228;sentation%202022-Grafik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725109361330838E-2"/>
          <c:y val="7.1162396652739199E-2"/>
          <c:w val="0.88383219597550156"/>
          <c:h val="0.79544158211182003"/>
        </c:manualLayout>
      </c:layout>
      <c:lineChart>
        <c:grouping val="standard"/>
        <c:varyColors val="0"/>
        <c:ser>
          <c:idx val="3"/>
          <c:order val="0"/>
          <c:tx>
            <c:strRef>
              <c:f>'Kaufverträge Geldumsatz 1'!$A$5</c:f>
              <c:strCache>
                <c:ptCount val="1"/>
                <c:pt idx="0">
                  <c:v>Anzahl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'Kaufverträge Geldumsatz 1'!$E$4:$P$4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'Kaufverträge Geldumsatz 1'!$E$5:$P$5</c:f>
              <c:numCache>
                <c:formatCode>General</c:formatCode>
                <c:ptCount val="12"/>
                <c:pt idx="0">
                  <c:v>2030</c:v>
                </c:pt>
                <c:pt idx="1">
                  <c:v>2198</c:v>
                </c:pt>
                <c:pt idx="2">
                  <c:v>2037</c:v>
                </c:pt>
                <c:pt idx="3">
                  <c:v>2150</c:v>
                </c:pt>
                <c:pt idx="4">
                  <c:v>2279</c:v>
                </c:pt>
                <c:pt idx="5">
                  <c:v>2584</c:v>
                </c:pt>
                <c:pt idx="6">
                  <c:v>2667</c:v>
                </c:pt>
                <c:pt idx="7" formatCode="0">
                  <c:v>2490</c:v>
                </c:pt>
                <c:pt idx="8" formatCode="0">
                  <c:v>2712</c:v>
                </c:pt>
                <c:pt idx="9" formatCode="0">
                  <c:v>2666</c:v>
                </c:pt>
                <c:pt idx="10" formatCode="0">
                  <c:v>2825</c:v>
                </c:pt>
                <c:pt idx="11" formatCode="0">
                  <c:v>2777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DD-4CEF-9CF1-66A66ECF8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721536"/>
        <c:axId val="220723072"/>
      </c:lineChart>
      <c:catAx>
        <c:axId val="22072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723072"/>
        <c:crosses val="autoZero"/>
        <c:auto val="1"/>
        <c:lblAlgn val="ctr"/>
        <c:lblOffset val="100"/>
        <c:noMultiLvlLbl val="0"/>
      </c:catAx>
      <c:valAx>
        <c:axId val="220723072"/>
        <c:scaling>
          <c:orientation val="minMax"/>
          <c:max val="3000"/>
          <c:min val="2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721536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72510936133088E-2"/>
          <c:y val="7.1162396652739199E-2"/>
          <c:w val="0.86259288194444439"/>
          <c:h val="0.79544158211182003"/>
        </c:manualLayout>
      </c:layout>
      <c:lineChart>
        <c:grouping val="standard"/>
        <c:varyColors val="0"/>
        <c:ser>
          <c:idx val="3"/>
          <c:order val="0"/>
          <c:tx>
            <c:strRef>
              <c:f>'Kaufverträge Geldumsatz 1'!$A$7</c:f>
              <c:strCache>
                <c:ptCount val="1"/>
                <c:pt idx="0">
                  <c:v>Geldumsatz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'Kaufverträge Geldumsatz 1'!$E$4:$P$4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'Kaufverträge Geldumsatz 1'!$E$7:$P$7</c:f>
              <c:numCache>
                <c:formatCode>0,,\ "Mio"</c:formatCode>
                <c:ptCount val="12"/>
                <c:pt idx="0">
                  <c:v>295000000</c:v>
                </c:pt>
                <c:pt idx="1">
                  <c:v>330000000</c:v>
                </c:pt>
                <c:pt idx="2">
                  <c:v>327000000</c:v>
                </c:pt>
                <c:pt idx="3">
                  <c:v>343000000</c:v>
                </c:pt>
                <c:pt idx="4">
                  <c:v>337000000</c:v>
                </c:pt>
                <c:pt idx="5">
                  <c:v>421000000</c:v>
                </c:pt>
                <c:pt idx="6">
                  <c:v>489000000</c:v>
                </c:pt>
                <c:pt idx="7">
                  <c:v>539000000</c:v>
                </c:pt>
                <c:pt idx="8">
                  <c:v>550000000</c:v>
                </c:pt>
                <c:pt idx="9">
                  <c:v>586000000</c:v>
                </c:pt>
                <c:pt idx="10">
                  <c:v>693000000</c:v>
                </c:pt>
                <c:pt idx="11">
                  <c:v>875000000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6D-4B97-B47C-A43F47044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866432"/>
        <c:axId val="220867968"/>
      </c:lineChart>
      <c:catAx>
        <c:axId val="22086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867968"/>
        <c:crosses val="autoZero"/>
        <c:auto val="1"/>
        <c:lblAlgn val="ctr"/>
        <c:lblOffset val="100"/>
        <c:noMultiLvlLbl val="0"/>
      </c:catAx>
      <c:valAx>
        <c:axId val="220867968"/>
        <c:scaling>
          <c:orientation val="minMax"/>
          <c:max val="900000000"/>
          <c:min val="200000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0,,\ &quot;Mio&quot;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866432"/>
        <c:crosses val="autoZero"/>
        <c:crossBetween val="between"/>
        <c:minorUnit val="10000000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92114325068872"/>
          <c:y val="6.1147860627888406E-2"/>
          <c:w val="0.87191999540863185"/>
          <c:h val="0.82882368310240107"/>
        </c:manualLayout>
      </c:layout>
      <c:lineChart>
        <c:grouping val="standard"/>
        <c:varyColors val="0"/>
        <c:ser>
          <c:idx val="3"/>
          <c:order val="0"/>
          <c:tx>
            <c:strRef>
              <c:f>'Kaufverträge Geldumsatz 1'!$A$10</c:f>
              <c:strCache>
                <c:ptCount val="1"/>
                <c:pt idx="0">
                  <c:v>Geldumsatz/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cat>
            <c:numRef>
              <c:f>'Kaufverträge Geldumsatz 1'!$E$4:$P$4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'Kaufverträge Geldumsatz 1'!$E$10:$P$10</c:f>
              <c:numCache>
                <c:formatCode>#,##0</c:formatCode>
                <c:ptCount val="12"/>
                <c:pt idx="0">
                  <c:v>145320.19704433499</c:v>
                </c:pt>
                <c:pt idx="1">
                  <c:v>150136.48771610556</c:v>
                </c:pt>
                <c:pt idx="2">
                  <c:v>160530.1914580265</c:v>
                </c:pt>
                <c:pt idx="3">
                  <c:v>159534.88372093023</c:v>
                </c:pt>
                <c:pt idx="4">
                  <c:v>147871.87362878455</c:v>
                </c:pt>
                <c:pt idx="5">
                  <c:v>162925.69659442725</c:v>
                </c:pt>
                <c:pt idx="6">
                  <c:v>183352.08098987627</c:v>
                </c:pt>
                <c:pt idx="7">
                  <c:v>216465.86345381525</c:v>
                </c:pt>
                <c:pt idx="8">
                  <c:v>202802.3598820059</c:v>
                </c:pt>
                <c:pt idx="9">
                  <c:v>219804.95123780947</c:v>
                </c:pt>
                <c:pt idx="10">
                  <c:v>245309.73451327434</c:v>
                </c:pt>
                <c:pt idx="11">
                  <c:v>315088.22470291681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C3-4D04-BF6A-FA2DA21C1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844800"/>
        <c:axId val="220846720"/>
      </c:lineChart>
      <c:catAx>
        <c:axId val="22084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846720"/>
        <c:crosses val="autoZero"/>
        <c:auto val="1"/>
        <c:lblAlgn val="ctr"/>
        <c:lblOffset val="100"/>
        <c:noMultiLvlLbl val="0"/>
      </c:catAx>
      <c:valAx>
        <c:axId val="220846720"/>
        <c:scaling>
          <c:orientation val="minMax"/>
          <c:max val="325000"/>
          <c:min val="125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844800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'Kaufverträge Geldumsatz 1'!$A$7</c:f>
              <c:strCache>
                <c:ptCount val="1"/>
                <c:pt idx="0">
                  <c:v>Geldumsatz</c:v>
                </c:pt>
              </c:strCache>
            </c:strRef>
          </c:tx>
          <c:spPr>
            <a:solidFill>
              <a:srgbClr val="009EE0"/>
            </a:solidFill>
          </c:spPr>
          <c:invertIfNegative val="0"/>
          <c:cat>
            <c:numRef>
              <c:f>'Kaufverträge Geldumsatz 1'!$E$4:$P$4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'Kaufverträge Geldumsatz 1'!$E$7:$P$7</c:f>
              <c:numCache>
                <c:formatCode>0,,\ "Mio"</c:formatCode>
                <c:ptCount val="12"/>
                <c:pt idx="0">
                  <c:v>295000000</c:v>
                </c:pt>
                <c:pt idx="1">
                  <c:v>330000000</c:v>
                </c:pt>
                <c:pt idx="2">
                  <c:v>327000000</c:v>
                </c:pt>
                <c:pt idx="3">
                  <c:v>343000000</c:v>
                </c:pt>
                <c:pt idx="4">
                  <c:v>337000000</c:v>
                </c:pt>
                <c:pt idx="5">
                  <c:v>421000000</c:v>
                </c:pt>
                <c:pt idx="6">
                  <c:v>489000000</c:v>
                </c:pt>
                <c:pt idx="7">
                  <c:v>539000000</c:v>
                </c:pt>
                <c:pt idx="8">
                  <c:v>550000000</c:v>
                </c:pt>
                <c:pt idx="9">
                  <c:v>586000000</c:v>
                </c:pt>
                <c:pt idx="10">
                  <c:v>693000000</c:v>
                </c:pt>
                <c:pt idx="11">
                  <c:v>875000000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8A-4ED3-8628-990A061DB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771072"/>
        <c:axId val="220772608"/>
      </c:barChart>
      <c:catAx>
        <c:axId val="22077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22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000" b="1" i="0" baseline="0">
                <a:latin typeface="Arial" pitchFamily="34" charset="0"/>
              </a:defRPr>
            </a:pPr>
            <a:endParaRPr lang="de-DE"/>
          </a:p>
        </c:txPr>
        <c:crossAx val="220772608"/>
        <c:crosses val="autoZero"/>
        <c:auto val="1"/>
        <c:lblAlgn val="ctr"/>
        <c:lblOffset val="100"/>
        <c:noMultiLvlLbl val="0"/>
      </c:catAx>
      <c:valAx>
        <c:axId val="220772608"/>
        <c:scaling>
          <c:orientation val="minMax"/>
          <c:max val="900000200"/>
          <c:min val="20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,,\ &quot;Mio&quot;" sourceLinked="1"/>
        <c:majorTickMark val="out"/>
        <c:minorTickMark val="none"/>
        <c:tickLblPos val="nextTo"/>
        <c:spPr>
          <a:ln w="22225">
            <a:solidFill>
              <a:sysClr val="window" lastClr="FFFFFF"/>
            </a:solidFill>
          </a:ln>
        </c:spPr>
        <c:txPr>
          <a:bodyPr/>
          <a:lstStyle/>
          <a:p>
            <a:pPr>
              <a:defRPr sz="1000" b="1" i="0" baseline="0">
                <a:latin typeface="Arial" pitchFamily="34" charset="0"/>
              </a:defRPr>
            </a:pPr>
            <a:endParaRPr lang="de-DE"/>
          </a:p>
        </c:txPr>
        <c:crossAx val="2207710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41643709825529"/>
          <c:y val="8.3243911719939112E-2"/>
          <c:w val="0.86925631313131313"/>
          <c:h val="0.79083200152207"/>
        </c:manualLayout>
      </c:layout>
      <c:lineChart>
        <c:grouping val="standard"/>
        <c:varyColors val="0"/>
        <c:ser>
          <c:idx val="3"/>
          <c:order val="0"/>
          <c:tx>
            <c:strRef>
              <c:f>'Entwicklung KP '!$A$5</c:f>
              <c:strCache>
                <c:ptCount val="1"/>
                <c:pt idx="0">
                  <c:v>durchschn. KP 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cat>
            <c:numRef>
              <c:f>'Entwicklung KP '!$E$4:$K$4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'Entwicklung KP '!$E$5:$K$5</c:f>
              <c:numCache>
                <c:formatCode>#,##0.00</c:formatCode>
                <c:ptCount val="7"/>
                <c:pt idx="0">
                  <c:v>185024.13</c:v>
                </c:pt>
                <c:pt idx="1">
                  <c:v>196451.91</c:v>
                </c:pt>
                <c:pt idx="2">
                  <c:v>204831.74</c:v>
                </c:pt>
                <c:pt idx="3">
                  <c:v>229755.39</c:v>
                </c:pt>
                <c:pt idx="4">
                  <c:v>246112.54933549432</c:v>
                </c:pt>
                <c:pt idx="5">
                  <c:v>266710.1221719457</c:v>
                </c:pt>
                <c:pt idx="6">
                  <c:v>314929.65999999997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3-439B-9802-16488E638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100672"/>
        <c:axId val="221111040"/>
      </c:lineChart>
      <c:catAx>
        <c:axId val="22110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1111040"/>
        <c:crosses val="autoZero"/>
        <c:auto val="1"/>
        <c:lblAlgn val="ctr"/>
        <c:lblOffset val="100"/>
        <c:noMultiLvlLbl val="0"/>
      </c:catAx>
      <c:valAx>
        <c:axId val="221111040"/>
        <c:scaling>
          <c:orientation val="minMax"/>
          <c:max val="320000"/>
          <c:min val="180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\ &quot;€&quot;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1100672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57908631772267"/>
          <c:y val="9.6324961948249618E-2"/>
          <c:w val="0.842978305785124"/>
          <c:h val="0.6855536529680365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'5.1 EFH-ZFH S.29-30'!$F$55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4764"/>
            </a:solidFill>
            <a:ln w="12700">
              <a:noFill/>
            </a:ln>
          </c:spPr>
          <c:invertIfNegative val="0"/>
          <c:cat>
            <c:strRef>
              <c:f>'5.1 EFH-ZFH S.29-30'!$A$56:$A$64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S.29-30'!$F$56:$F$64</c:f>
              <c:numCache>
                <c:formatCode>#,##0</c:formatCode>
                <c:ptCount val="9"/>
                <c:pt idx="0">
                  <c:v>232000</c:v>
                </c:pt>
                <c:pt idx="1">
                  <c:v>227000</c:v>
                </c:pt>
                <c:pt idx="2">
                  <c:v>212000</c:v>
                </c:pt>
                <c:pt idx="3">
                  <c:v>265000</c:v>
                </c:pt>
                <c:pt idx="4">
                  <c:v>239000</c:v>
                </c:pt>
                <c:pt idx="5">
                  <c:v>280000</c:v>
                </c:pt>
                <c:pt idx="6">
                  <c:v>230000</c:v>
                </c:pt>
                <c:pt idx="7">
                  <c:v>240000</c:v>
                </c:pt>
                <c:pt idx="8">
                  <c:v>240000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A-4A32-9D64-6B15B15655B8}"/>
            </c:ext>
          </c:extLst>
        </c:ser>
        <c:ser>
          <c:idx val="4"/>
          <c:order val="1"/>
          <c:tx>
            <c:strRef>
              <c:f>'5.1 EFH-ZFH S.29-30'!$G$55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81B4"/>
            </a:solidFill>
            <a:ln w="12700">
              <a:noFill/>
            </a:ln>
          </c:spPr>
          <c:invertIfNegative val="0"/>
          <c:cat>
            <c:strRef>
              <c:f>'5.1 EFH-ZFH S.29-30'!$A$56:$A$64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S.29-30'!$G$56:$G$64</c:f>
              <c:numCache>
                <c:formatCode>#,##0</c:formatCode>
                <c:ptCount val="9"/>
                <c:pt idx="0">
                  <c:v>273000</c:v>
                </c:pt>
                <c:pt idx="1">
                  <c:v>269000</c:v>
                </c:pt>
                <c:pt idx="2">
                  <c:v>256000</c:v>
                </c:pt>
                <c:pt idx="3">
                  <c:v>310000</c:v>
                </c:pt>
                <c:pt idx="4">
                  <c:v>270000</c:v>
                </c:pt>
                <c:pt idx="5">
                  <c:v>376000</c:v>
                </c:pt>
                <c:pt idx="6">
                  <c:v>273000</c:v>
                </c:pt>
                <c:pt idx="7">
                  <c:v>302000</c:v>
                </c:pt>
                <c:pt idx="8">
                  <c:v>290000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A-4A32-9D64-6B15B15655B8}"/>
            </c:ext>
          </c:extLst>
        </c:ser>
        <c:ser>
          <c:idx val="5"/>
          <c:order val="2"/>
          <c:tx>
            <c:strRef>
              <c:f>'5.1 EFH-ZFH S.29-30'!$H$55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5B8FF"/>
            </a:solidFill>
            <a:ln w="12700">
              <a:noFill/>
            </a:ln>
          </c:spPr>
          <c:invertIfNegative val="0"/>
          <c:cat>
            <c:strRef>
              <c:f>'5.1 EFH-ZFH S.29-30'!$A$56:$A$64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S.29-30'!$H$56:$H$64</c:f>
              <c:numCache>
                <c:formatCode>#,##0</c:formatCode>
                <c:ptCount val="9"/>
                <c:pt idx="0">
                  <c:v>290000</c:v>
                </c:pt>
                <c:pt idx="1">
                  <c:v>240000</c:v>
                </c:pt>
                <c:pt idx="2">
                  <c:v>269000</c:v>
                </c:pt>
                <c:pt idx="3">
                  <c:v>303000</c:v>
                </c:pt>
                <c:pt idx="4">
                  <c:v>271000</c:v>
                </c:pt>
                <c:pt idx="5">
                  <c:v>325000</c:v>
                </c:pt>
                <c:pt idx="6">
                  <c:v>291000</c:v>
                </c:pt>
                <c:pt idx="7">
                  <c:v>268000</c:v>
                </c:pt>
                <c:pt idx="8">
                  <c:v>281000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0A-4A32-9D64-6B15B15655B8}"/>
            </c:ext>
          </c:extLst>
        </c:ser>
        <c:ser>
          <c:idx val="6"/>
          <c:order val="3"/>
          <c:tx>
            <c:strRef>
              <c:f>'5.1 EFH-ZFH S.29-30'!$I$55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77D8FF"/>
            </a:solidFill>
            <a:ln w="12700">
              <a:noFill/>
            </a:ln>
          </c:spPr>
          <c:invertIfNegative val="0"/>
          <c:cat>
            <c:strRef>
              <c:f>'5.1 EFH-ZFH S.29-30'!$A$56:$A$64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S.29-30'!$I$56:$I$64</c:f>
              <c:numCache>
                <c:formatCode>#,##0</c:formatCode>
                <c:ptCount val="9"/>
                <c:pt idx="0">
                  <c:v>285000</c:v>
                </c:pt>
                <c:pt idx="1">
                  <c:v>309000</c:v>
                </c:pt>
                <c:pt idx="2">
                  <c:v>299000</c:v>
                </c:pt>
                <c:pt idx="3">
                  <c:v>336000</c:v>
                </c:pt>
                <c:pt idx="4">
                  <c:v>271000</c:v>
                </c:pt>
                <c:pt idx="5">
                  <c:v>338000</c:v>
                </c:pt>
                <c:pt idx="6">
                  <c:v>307000</c:v>
                </c:pt>
                <c:pt idx="7">
                  <c:v>358000</c:v>
                </c:pt>
                <c:pt idx="8">
                  <c:v>308000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0A-4A32-9D64-6B15B15655B8}"/>
            </c:ext>
          </c:extLst>
        </c:ser>
        <c:ser>
          <c:idx val="0"/>
          <c:order val="4"/>
          <c:tx>
            <c:strRef>
              <c:f>'5.1 EFH-ZFH S.29-30'!$J$55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A5E5FF"/>
            </a:solidFill>
            <a:ln w="12700">
              <a:noFill/>
            </a:ln>
          </c:spPr>
          <c:invertIfNegative val="0"/>
          <c:cat>
            <c:strRef>
              <c:f>'5.1 EFH-ZFH S.29-30'!$A$56:$A$64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S.29-30'!$J$56:$J$64</c:f>
              <c:numCache>
                <c:formatCode>#,##0</c:formatCode>
                <c:ptCount val="9"/>
                <c:pt idx="0">
                  <c:v>412000</c:v>
                </c:pt>
                <c:pt idx="1">
                  <c:v>291000</c:v>
                </c:pt>
                <c:pt idx="2">
                  <c:v>351000</c:v>
                </c:pt>
                <c:pt idx="3">
                  <c:v>389000</c:v>
                </c:pt>
                <c:pt idx="4">
                  <c:v>387000</c:v>
                </c:pt>
                <c:pt idx="5">
                  <c:v>434000</c:v>
                </c:pt>
                <c:pt idx="6">
                  <c:v>354000</c:v>
                </c:pt>
                <c:pt idx="7">
                  <c:v>397000</c:v>
                </c:pt>
                <c:pt idx="8">
                  <c:v>381000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0A-4A32-9D64-6B15B1565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62048"/>
        <c:axId val="43763584"/>
      </c:barChart>
      <c:catAx>
        <c:axId val="43762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2700000"/>
          <a:lstStyle/>
          <a:p>
            <a:pPr>
              <a:defRPr/>
            </a:pPr>
            <a:endParaRPr lang="de-DE"/>
          </a:p>
        </c:txPr>
        <c:crossAx val="43763584"/>
        <c:crosses val="autoZero"/>
        <c:auto val="1"/>
        <c:lblAlgn val="ctr"/>
        <c:lblOffset val="100"/>
        <c:noMultiLvlLbl val="0"/>
      </c:catAx>
      <c:valAx>
        <c:axId val="43763584"/>
        <c:scaling>
          <c:orientation val="minMax"/>
          <c:max val="450000"/>
          <c:min val="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43762048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11505257116620753"/>
          <c:y val="0.91624372146118727"/>
          <c:w val="0.82257685148406889"/>
          <c:h val="8.3756313131314514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100" b="1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6704057675869"/>
          <c:y val="9.7050080993648924E-2"/>
          <c:w val="0.84188682891983546"/>
          <c:h val="0.68272043541576899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'5.1 EFH-ZFH S.29-30'!$F$31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4764"/>
            </a:solidFill>
            <a:ln w="12700">
              <a:noFill/>
            </a:ln>
          </c:spPr>
          <c:invertIfNegative val="0"/>
          <c:cat>
            <c:strRef>
              <c:f>'5.1 EFH-ZFH S.29-30'!$A$32:$A$40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S.29-30'!$F$32:$F$40</c:f>
              <c:numCache>
                <c:formatCode>#,##0</c:formatCode>
                <c:ptCount val="9"/>
                <c:pt idx="0">
                  <c:v>173000</c:v>
                </c:pt>
                <c:pt idx="1">
                  <c:v>138000</c:v>
                </c:pt>
                <c:pt idx="2">
                  <c:v>165000</c:v>
                </c:pt>
                <c:pt idx="3">
                  <c:v>241000</c:v>
                </c:pt>
                <c:pt idx="4">
                  <c:v>175000</c:v>
                </c:pt>
                <c:pt idx="5">
                  <c:v>234000</c:v>
                </c:pt>
                <c:pt idx="6">
                  <c:v>138000</c:v>
                </c:pt>
                <c:pt idx="7">
                  <c:v>176000</c:v>
                </c:pt>
                <c:pt idx="8">
                  <c:v>178000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1-430A-A942-685F4984AFDF}"/>
            </c:ext>
          </c:extLst>
        </c:ser>
        <c:ser>
          <c:idx val="4"/>
          <c:order val="1"/>
          <c:tx>
            <c:strRef>
              <c:f>'5.1 EFH-ZFH S.29-30'!$G$31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81B4"/>
            </a:solidFill>
            <a:ln w="12700">
              <a:noFill/>
            </a:ln>
          </c:spPr>
          <c:invertIfNegative val="0"/>
          <c:cat>
            <c:strRef>
              <c:f>'5.1 EFH-ZFH S.29-30'!$A$32:$A$40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S.29-30'!$G$32:$G$40</c:f>
              <c:numCache>
                <c:formatCode>#,##0</c:formatCode>
                <c:ptCount val="9"/>
                <c:pt idx="0">
                  <c:v>176000</c:v>
                </c:pt>
                <c:pt idx="1">
                  <c:v>155000</c:v>
                </c:pt>
                <c:pt idx="2">
                  <c:v>195000</c:v>
                </c:pt>
                <c:pt idx="3">
                  <c:v>229000</c:v>
                </c:pt>
                <c:pt idx="4">
                  <c:v>189000</c:v>
                </c:pt>
                <c:pt idx="5">
                  <c:v>249000</c:v>
                </c:pt>
                <c:pt idx="6">
                  <c:v>186000</c:v>
                </c:pt>
                <c:pt idx="7">
                  <c:v>176000</c:v>
                </c:pt>
                <c:pt idx="8">
                  <c:v>190000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1-430A-A942-685F4984AFDF}"/>
            </c:ext>
          </c:extLst>
        </c:ser>
        <c:ser>
          <c:idx val="5"/>
          <c:order val="2"/>
          <c:tx>
            <c:strRef>
              <c:f>'5.1 EFH-ZFH S.29-30'!$H$31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5B8FF"/>
            </a:solidFill>
            <a:ln w="12700">
              <a:noFill/>
            </a:ln>
          </c:spPr>
          <c:invertIfNegative val="0"/>
          <c:cat>
            <c:strRef>
              <c:f>'5.1 EFH-ZFH S.29-30'!$A$32:$A$40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S.29-30'!$H$32:$H$40</c:f>
              <c:numCache>
                <c:formatCode>#,##0</c:formatCode>
                <c:ptCount val="9"/>
                <c:pt idx="0">
                  <c:v>191000</c:v>
                </c:pt>
                <c:pt idx="1">
                  <c:v>161000</c:v>
                </c:pt>
                <c:pt idx="2">
                  <c:v>240000</c:v>
                </c:pt>
                <c:pt idx="3">
                  <c:v>306000</c:v>
                </c:pt>
                <c:pt idx="4">
                  <c:v>191000</c:v>
                </c:pt>
                <c:pt idx="5">
                  <c:v>272000</c:v>
                </c:pt>
                <c:pt idx="6">
                  <c:v>193000</c:v>
                </c:pt>
                <c:pt idx="7">
                  <c:v>227000</c:v>
                </c:pt>
                <c:pt idx="8">
                  <c:v>210000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71-430A-A942-685F4984AFDF}"/>
            </c:ext>
          </c:extLst>
        </c:ser>
        <c:ser>
          <c:idx val="6"/>
          <c:order val="3"/>
          <c:tx>
            <c:strRef>
              <c:f>'5.1 EFH-ZFH S.29-30'!$I$31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77D8FF"/>
            </a:solidFill>
            <a:ln w="12700">
              <a:noFill/>
            </a:ln>
          </c:spPr>
          <c:invertIfNegative val="0"/>
          <c:cat>
            <c:strRef>
              <c:f>'5.1 EFH-ZFH S.29-30'!$A$32:$A$40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S.29-30'!$I$32:$I$40</c:f>
              <c:numCache>
                <c:formatCode>#,##0</c:formatCode>
                <c:ptCount val="9"/>
                <c:pt idx="0">
                  <c:v>232000</c:v>
                </c:pt>
                <c:pt idx="1">
                  <c:v>173000</c:v>
                </c:pt>
                <c:pt idx="2">
                  <c:v>241000</c:v>
                </c:pt>
                <c:pt idx="3">
                  <c:v>294000</c:v>
                </c:pt>
                <c:pt idx="4">
                  <c:v>202000</c:v>
                </c:pt>
                <c:pt idx="5">
                  <c:v>325000</c:v>
                </c:pt>
                <c:pt idx="6">
                  <c:v>199000</c:v>
                </c:pt>
                <c:pt idx="7">
                  <c:v>267000</c:v>
                </c:pt>
                <c:pt idx="8">
                  <c:v>234000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71-430A-A942-685F4984AFDF}"/>
            </c:ext>
          </c:extLst>
        </c:ser>
        <c:ser>
          <c:idx val="0"/>
          <c:order val="4"/>
          <c:tx>
            <c:strRef>
              <c:f>'5.1 EFH-ZFH S.29-30'!$J$31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A5E5FF"/>
            </a:solidFill>
            <a:ln w="12700">
              <a:noFill/>
            </a:ln>
          </c:spPr>
          <c:invertIfNegative val="0"/>
          <c:cat>
            <c:strRef>
              <c:f>'5.1 EFH-ZFH S.29-30'!$A$32:$A$40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S.29-30'!$J$32:$J$40</c:f>
              <c:numCache>
                <c:formatCode>#,##0</c:formatCode>
                <c:ptCount val="9"/>
                <c:pt idx="0">
                  <c:v>276000</c:v>
                </c:pt>
                <c:pt idx="1">
                  <c:v>241000</c:v>
                </c:pt>
                <c:pt idx="2">
                  <c:v>262000</c:v>
                </c:pt>
                <c:pt idx="3">
                  <c:v>340000</c:v>
                </c:pt>
                <c:pt idx="4">
                  <c:v>261000</c:v>
                </c:pt>
                <c:pt idx="5">
                  <c:v>353000</c:v>
                </c:pt>
                <c:pt idx="6">
                  <c:v>263000</c:v>
                </c:pt>
                <c:pt idx="7">
                  <c:v>309000</c:v>
                </c:pt>
                <c:pt idx="8">
                  <c:v>283000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71-430A-A942-685F4984A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76032"/>
        <c:axId val="43677568"/>
      </c:barChart>
      <c:catAx>
        <c:axId val="4367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2700000"/>
          <a:lstStyle/>
          <a:p>
            <a:pPr>
              <a:defRPr/>
            </a:pPr>
            <a:endParaRPr lang="de-DE"/>
          </a:p>
        </c:txPr>
        <c:crossAx val="43677568"/>
        <c:crosses val="autoZero"/>
        <c:auto val="1"/>
        <c:lblAlgn val="ctr"/>
        <c:lblOffset val="100"/>
        <c:noMultiLvlLbl val="0"/>
      </c:catAx>
      <c:valAx>
        <c:axId val="43677568"/>
        <c:scaling>
          <c:orientation val="minMax"/>
          <c:max val="375000"/>
          <c:min val="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43676032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11505849671432282"/>
          <c:y val="0.91624372097093454"/>
          <c:w val="0.82257685148406889"/>
          <c:h val="8.3756313131314444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100" b="1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57908631772267"/>
          <c:y val="9.6324961948249618E-2"/>
          <c:w val="0.842978305785124"/>
          <c:h val="0.6855536529680365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'5.1 EFH-ZFH S.29-30'!$F$7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4764"/>
            </a:solidFill>
            <a:ln w="12700">
              <a:noFill/>
            </a:ln>
          </c:spPr>
          <c:invertIfNegative val="0"/>
          <c:cat>
            <c:strRef>
              <c:f>'5.1 EFH-ZFH S.29-30'!$A$8:$A$16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S.29-30'!$F$8:$F$16</c:f>
              <c:numCache>
                <c:formatCode>#,##0</c:formatCode>
                <c:ptCount val="9"/>
                <c:pt idx="0">
                  <c:v>144000</c:v>
                </c:pt>
                <c:pt idx="1">
                  <c:v>144000</c:v>
                </c:pt>
                <c:pt idx="2">
                  <c:v>155000</c:v>
                </c:pt>
                <c:pt idx="3">
                  <c:v>189000</c:v>
                </c:pt>
                <c:pt idx="4">
                  <c:v>132000</c:v>
                </c:pt>
                <c:pt idx="5">
                  <c:v>190000</c:v>
                </c:pt>
                <c:pt idx="6">
                  <c:v>120000</c:v>
                </c:pt>
                <c:pt idx="7">
                  <c:v>143000</c:v>
                </c:pt>
                <c:pt idx="8">
                  <c:v>152000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9-4F45-9C9A-B61999413CCE}"/>
            </c:ext>
          </c:extLst>
        </c:ser>
        <c:ser>
          <c:idx val="4"/>
          <c:order val="1"/>
          <c:tx>
            <c:strRef>
              <c:f>'5.1 EFH-ZFH S.29-30'!$G$7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81B4"/>
            </a:solidFill>
            <a:ln w="12700">
              <a:noFill/>
            </a:ln>
          </c:spPr>
          <c:invertIfNegative val="0"/>
          <c:cat>
            <c:strRef>
              <c:f>'5.1 EFH-ZFH S.29-30'!$A$8:$A$16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S.29-30'!$G$8:$G$16</c:f>
              <c:numCache>
                <c:formatCode>#,##0</c:formatCode>
                <c:ptCount val="9"/>
                <c:pt idx="0">
                  <c:v>151000</c:v>
                </c:pt>
                <c:pt idx="1">
                  <c:v>112000</c:v>
                </c:pt>
                <c:pt idx="2">
                  <c:v>152000</c:v>
                </c:pt>
                <c:pt idx="3">
                  <c:v>247000</c:v>
                </c:pt>
                <c:pt idx="4">
                  <c:v>148000</c:v>
                </c:pt>
                <c:pt idx="5">
                  <c:v>234000</c:v>
                </c:pt>
                <c:pt idx="7">
                  <c:v>199000</c:v>
                </c:pt>
                <c:pt idx="8">
                  <c:v>177000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89-4F45-9C9A-B61999413CCE}"/>
            </c:ext>
          </c:extLst>
        </c:ser>
        <c:ser>
          <c:idx val="5"/>
          <c:order val="2"/>
          <c:tx>
            <c:strRef>
              <c:f>'5.1 EFH-ZFH S.29-30'!$H$7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5B8FF"/>
            </a:solidFill>
            <a:ln w="12700">
              <a:noFill/>
            </a:ln>
          </c:spPr>
          <c:invertIfNegative val="0"/>
          <c:cat>
            <c:strRef>
              <c:f>'5.1 EFH-ZFH S.29-30'!$A$8:$A$16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S.29-30'!$H$8:$H$16</c:f>
              <c:numCache>
                <c:formatCode>#,##0</c:formatCode>
                <c:ptCount val="9"/>
                <c:pt idx="0">
                  <c:v>170000</c:v>
                </c:pt>
                <c:pt idx="1">
                  <c:v>143000</c:v>
                </c:pt>
                <c:pt idx="2">
                  <c:v>161000</c:v>
                </c:pt>
                <c:pt idx="3">
                  <c:v>215000</c:v>
                </c:pt>
                <c:pt idx="4">
                  <c:v>172000</c:v>
                </c:pt>
                <c:pt idx="5">
                  <c:v>238000</c:v>
                </c:pt>
                <c:pt idx="6">
                  <c:v>92000</c:v>
                </c:pt>
                <c:pt idx="7">
                  <c:v>232000</c:v>
                </c:pt>
                <c:pt idx="8">
                  <c:v>187000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9-4F45-9C9A-B61999413CCE}"/>
            </c:ext>
          </c:extLst>
        </c:ser>
        <c:ser>
          <c:idx val="6"/>
          <c:order val="3"/>
          <c:tx>
            <c:strRef>
              <c:f>'5.1 EFH-ZFH S.29-30'!$I$7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77D8FF"/>
            </a:solidFill>
            <a:ln w="12700">
              <a:noFill/>
            </a:ln>
          </c:spPr>
          <c:invertIfNegative val="0"/>
          <c:cat>
            <c:strRef>
              <c:f>'5.1 EFH-ZFH S.29-30'!$A$8:$A$16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S.29-30'!$I$8:$I$16</c:f>
              <c:numCache>
                <c:formatCode>#,##0</c:formatCode>
                <c:ptCount val="9"/>
                <c:pt idx="0">
                  <c:v>208000</c:v>
                </c:pt>
                <c:pt idx="1">
                  <c:v>153000</c:v>
                </c:pt>
                <c:pt idx="2">
                  <c:v>230000</c:v>
                </c:pt>
                <c:pt idx="3">
                  <c:v>258000</c:v>
                </c:pt>
                <c:pt idx="4">
                  <c:v>199000</c:v>
                </c:pt>
                <c:pt idx="5">
                  <c:v>288000</c:v>
                </c:pt>
                <c:pt idx="6">
                  <c:v>148000</c:v>
                </c:pt>
                <c:pt idx="7">
                  <c:v>235000</c:v>
                </c:pt>
                <c:pt idx="8">
                  <c:v>220000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89-4F45-9C9A-B61999413CCE}"/>
            </c:ext>
          </c:extLst>
        </c:ser>
        <c:ser>
          <c:idx val="0"/>
          <c:order val="4"/>
          <c:tx>
            <c:strRef>
              <c:f>'5.1 EFH-ZFH S.29-30'!$J$7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A5E5FF"/>
            </a:solidFill>
            <a:ln w="12700">
              <a:noFill/>
            </a:ln>
          </c:spPr>
          <c:invertIfNegative val="0"/>
          <c:cat>
            <c:strRef>
              <c:f>'5.1 EFH-ZFH S.29-30'!$A$8:$A$16</c:f>
              <c:strCache>
                <c:ptCount val="9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 </c:v>
                </c:pt>
                <c:pt idx="4">
                  <c:v>Kamen </c:v>
                </c:pt>
                <c:pt idx="5">
                  <c:v>Schwerte</c:v>
                </c:pt>
                <c:pt idx="6">
                  <c:v>Selm</c:v>
                </c:pt>
                <c:pt idx="7">
                  <c:v>Werne </c:v>
                </c:pt>
                <c:pt idx="8">
                  <c:v>Kreis</c:v>
                </c:pt>
              </c:strCache>
            </c:strRef>
          </c:cat>
          <c:val>
            <c:numRef>
              <c:f>'5.1 EFH-ZFH S.29-30'!$J$8:$J$16</c:f>
              <c:numCache>
                <c:formatCode>#,##0</c:formatCode>
                <c:ptCount val="9"/>
                <c:pt idx="0">
                  <c:v>250000</c:v>
                </c:pt>
                <c:pt idx="1">
                  <c:v>194000</c:v>
                </c:pt>
                <c:pt idx="2">
                  <c:v>217000</c:v>
                </c:pt>
                <c:pt idx="3">
                  <c:v>286000</c:v>
                </c:pt>
                <c:pt idx="4">
                  <c:v>237000</c:v>
                </c:pt>
                <c:pt idx="5">
                  <c:v>298000</c:v>
                </c:pt>
                <c:pt idx="6">
                  <c:v>198000</c:v>
                </c:pt>
                <c:pt idx="7">
                  <c:v>292000</c:v>
                </c:pt>
                <c:pt idx="8">
                  <c:v>248000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89-4F45-9C9A-B61999413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22784"/>
        <c:axId val="43624320"/>
      </c:barChart>
      <c:catAx>
        <c:axId val="4362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2700000"/>
          <a:lstStyle/>
          <a:p>
            <a:pPr>
              <a:defRPr/>
            </a:pPr>
            <a:endParaRPr lang="de-DE"/>
          </a:p>
        </c:txPr>
        <c:crossAx val="43624320"/>
        <c:crosses val="autoZero"/>
        <c:auto val="1"/>
        <c:lblAlgn val="ctr"/>
        <c:lblOffset val="100"/>
        <c:noMultiLvlLbl val="0"/>
      </c:catAx>
      <c:valAx>
        <c:axId val="43624320"/>
        <c:scaling>
          <c:orientation val="minMax"/>
          <c:max val="325000"/>
          <c:min val="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43622784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11505257116620753"/>
          <c:y val="0.91624372146118727"/>
          <c:w val="0.82257685148406889"/>
          <c:h val="8.3756313131314361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100" b="1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38580206627523E-2"/>
          <c:y val="5.1320782024893513E-2"/>
          <c:w val="0.89738531214934081"/>
          <c:h val="0.731024883956671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Index_IRW!$A$4</c:f>
              <c:strCache>
                <c:ptCount val="1"/>
                <c:pt idx="0">
                  <c:v>01.01.2015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Index_IRW!$B$4:$D$4</c:f>
              <c:numCache>
                <c:formatCode>General</c:formatCode>
                <c:ptCount val="3"/>
                <c:pt idx="0">
                  <c:v>98.4</c:v>
                </c:pt>
                <c:pt idx="1">
                  <c:v>97.1</c:v>
                </c:pt>
                <c:pt idx="2">
                  <c:v>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2-47A9-A3E1-1DD340B66E3A}"/>
            </c:ext>
          </c:extLst>
        </c:ser>
        <c:ser>
          <c:idx val="0"/>
          <c:order val="1"/>
          <c:tx>
            <c:strRef>
              <c:f>Index_IRW!$A$5</c:f>
              <c:strCache>
                <c:ptCount val="1"/>
                <c:pt idx="0">
                  <c:v>01.01.2016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Index_IRW!$B$5:$D$5</c:f>
              <c:numCache>
                <c:formatCode>General</c:formatCode>
                <c:ptCount val="3"/>
                <c:pt idx="0">
                  <c:v>100.9</c:v>
                </c:pt>
                <c:pt idx="1">
                  <c:v>104.8</c:v>
                </c:pt>
                <c:pt idx="2">
                  <c:v>99.2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2-47A9-A3E1-1DD340B66E3A}"/>
            </c:ext>
          </c:extLst>
        </c:ser>
        <c:ser>
          <c:idx val="2"/>
          <c:order val="2"/>
          <c:tx>
            <c:strRef>
              <c:f>Index_IRW!$A$6</c:f>
              <c:strCache>
                <c:ptCount val="1"/>
                <c:pt idx="0">
                  <c:v>01.01.2017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Index_IRW!$B$6:$D$6</c:f>
              <c:numCache>
                <c:formatCode>General</c:formatCode>
                <c:ptCount val="3"/>
                <c:pt idx="0">
                  <c:v>107.9</c:v>
                </c:pt>
                <c:pt idx="1">
                  <c:v>109.9</c:v>
                </c:pt>
                <c:pt idx="2">
                  <c:v>105.7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2-47A9-A3E1-1DD340B66E3A}"/>
            </c:ext>
          </c:extLst>
        </c:ser>
        <c:ser>
          <c:idx val="3"/>
          <c:order val="3"/>
          <c:tx>
            <c:strRef>
              <c:f>Index_IRW!$A$7</c:f>
              <c:strCache>
                <c:ptCount val="1"/>
                <c:pt idx="0">
                  <c:v>01.01.2018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Index_IRW!$B$7:$D$7</c:f>
              <c:numCache>
                <c:formatCode>General</c:formatCode>
                <c:ptCount val="3"/>
                <c:pt idx="0">
                  <c:v>115.5</c:v>
                </c:pt>
                <c:pt idx="1">
                  <c:v>120.4</c:v>
                </c:pt>
                <c:pt idx="2">
                  <c:v>115.4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2-47A9-A3E1-1DD340B66E3A}"/>
            </c:ext>
          </c:extLst>
        </c:ser>
        <c:ser>
          <c:idx val="4"/>
          <c:order val="4"/>
          <c:tx>
            <c:strRef>
              <c:f>Index_IRW!$A$8</c:f>
              <c:strCache>
                <c:ptCount val="1"/>
                <c:pt idx="0">
                  <c:v>01.01.2019</c:v>
                </c:pt>
              </c:strCache>
            </c:strRef>
          </c:tx>
          <c:spPr>
            <a:solidFill>
              <a:srgbClr val="77D8FF"/>
            </a:solidFill>
            <a:ln>
              <a:solidFill>
                <a:srgbClr val="7F7F7F"/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Index_IRW!$B$8:$D$8</c:f>
              <c:numCache>
                <c:formatCode>General</c:formatCode>
                <c:ptCount val="3"/>
                <c:pt idx="0">
                  <c:v>120.3</c:v>
                </c:pt>
                <c:pt idx="1">
                  <c:v>128.69999999999999</c:v>
                </c:pt>
                <c:pt idx="2">
                  <c:v>131.4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D2-47A9-A3E1-1DD340B66E3A}"/>
            </c:ext>
          </c:extLst>
        </c:ser>
        <c:ser>
          <c:idx val="5"/>
          <c:order val="5"/>
          <c:tx>
            <c:strRef>
              <c:f>Index_IRW!$A$9</c:f>
              <c:strCache>
                <c:ptCount val="1"/>
                <c:pt idx="0">
                  <c:v>01.01.2020</c:v>
                </c:pt>
              </c:strCache>
            </c:strRef>
          </c:tx>
          <c:spPr>
            <a:solidFill>
              <a:srgbClr val="A5E5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Index_IRW!$B$9:$D$9</c:f>
              <c:numCache>
                <c:formatCode>General</c:formatCode>
                <c:ptCount val="3"/>
                <c:pt idx="0">
                  <c:v>135.5</c:v>
                </c:pt>
                <c:pt idx="1">
                  <c:v>140.9</c:v>
                </c:pt>
                <c:pt idx="2">
                  <c:v>141.80000000000001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D2-47A9-A3E1-1DD340B66E3A}"/>
            </c:ext>
          </c:extLst>
        </c:ser>
        <c:ser>
          <c:idx val="6"/>
          <c:order val="6"/>
          <c:tx>
            <c:strRef>
              <c:f>Index_IRW!$A$10</c:f>
              <c:strCache>
                <c:ptCount val="1"/>
                <c:pt idx="0">
                  <c:v>01.01.2021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srgbClr val="7F7F7F"/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Index_IRW!$B$10:$D$10</c:f>
              <c:numCache>
                <c:formatCode>General</c:formatCode>
                <c:ptCount val="3"/>
                <c:pt idx="0">
                  <c:v>154.4</c:v>
                </c:pt>
                <c:pt idx="1">
                  <c:v>160.9</c:v>
                </c:pt>
                <c:pt idx="2">
                  <c:v>145.9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D2-47A9-A3E1-1DD340B66E3A}"/>
            </c:ext>
          </c:extLst>
        </c:ser>
        <c:ser>
          <c:idx val="7"/>
          <c:order val="7"/>
          <c:tx>
            <c:strRef>
              <c:f>Index_IRW!$A$11</c:f>
              <c:strCache>
                <c:ptCount val="1"/>
                <c:pt idx="0">
                  <c:v>01.01.2022</c:v>
                </c:pt>
              </c:strCache>
            </c:strRef>
          </c:tx>
          <c:spPr>
            <a:solidFill>
              <a:srgbClr val="004764"/>
            </a:solidFill>
            <a:ln>
              <a:solidFill>
                <a:schemeClr val="bg2">
                  <a:lumMod val="90000"/>
                </a:schemeClr>
              </a:solidFill>
            </a:ln>
          </c:spPr>
          <c:invertIfNegative val="0"/>
          <c:cat>
            <c:strRef>
              <c:f>Index_IRW!$B$3:$D$3</c:f>
              <c:strCache>
                <c:ptCount val="3"/>
                <c:pt idx="0">
                  <c:v>Ein-/ Zweifamilienhäuser (freistehend)</c:v>
                </c:pt>
                <c:pt idx="1">
                  <c:v>Reihen-/ Doppelhäuser</c:v>
                </c:pt>
                <c:pt idx="2">
                  <c:v>Eigentumswohnungen</c:v>
                </c:pt>
              </c:strCache>
            </c:strRef>
          </c:cat>
          <c:val>
            <c:numRef>
              <c:f>Index_IRW!$B$11:$D$11</c:f>
              <c:numCache>
                <c:formatCode>General</c:formatCode>
                <c:ptCount val="3"/>
                <c:pt idx="0">
                  <c:v>185.8</c:v>
                </c:pt>
                <c:pt idx="1">
                  <c:v>201.5</c:v>
                </c:pt>
                <c:pt idx="2">
                  <c:v>191.7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D2-47A9-A3E1-1DD340B66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2576640"/>
        <c:axId val="222578176"/>
      </c:barChart>
      <c:catAx>
        <c:axId val="22257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2578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2578176"/>
        <c:scaling>
          <c:orientation val="minMax"/>
          <c:max val="210"/>
          <c:min val="9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2576640"/>
        <c:crosses val="autoZero"/>
        <c:crossBetween val="between"/>
        <c:majorUnit val="20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3.8058587954370726E-2"/>
          <c:y val="0.94558172958037678"/>
          <c:w val="0.88559059865362699"/>
          <c:h val="4.3784720238826083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38580206627523E-2"/>
          <c:y val="5.1320782024893513E-2"/>
          <c:w val="0.89738531214934081"/>
          <c:h val="0.731024883956671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'Durchschnitt WBflächen'!$A$7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WBflächen'!$B$7:$K$7</c:f>
              <c:numCache>
                <c:formatCode>General</c:formatCode>
                <c:ptCount val="10"/>
                <c:pt idx="0">
                  <c:v>168</c:v>
                </c:pt>
                <c:pt idx="1">
                  <c:v>148</c:v>
                </c:pt>
                <c:pt idx="2">
                  <c:v>146</c:v>
                </c:pt>
                <c:pt idx="3">
                  <c:v>204</c:v>
                </c:pt>
                <c:pt idx="4">
                  <c:v>153</c:v>
                </c:pt>
                <c:pt idx="5">
                  <c:v>207</c:v>
                </c:pt>
                <c:pt idx="6">
                  <c:v>184</c:v>
                </c:pt>
                <c:pt idx="7">
                  <c:v>176</c:v>
                </c:pt>
                <c:pt idx="9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08-492A-AA0E-3845AD9BB60F}"/>
            </c:ext>
          </c:extLst>
        </c:ser>
        <c:ser>
          <c:idx val="0"/>
          <c:order val="1"/>
          <c:tx>
            <c:strRef>
              <c:f>'Durchschnitt WBflächen'!$A$8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WBflächen'!$B$8:$K$8</c:f>
              <c:numCache>
                <c:formatCode>General</c:formatCode>
                <c:ptCount val="10"/>
                <c:pt idx="0">
                  <c:v>176</c:v>
                </c:pt>
                <c:pt idx="1">
                  <c:v>145</c:v>
                </c:pt>
                <c:pt idx="2">
                  <c:v>140</c:v>
                </c:pt>
                <c:pt idx="3">
                  <c:v>200</c:v>
                </c:pt>
                <c:pt idx="4">
                  <c:v>149</c:v>
                </c:pt>
                <c:pt idx="5">
                  <c:v>215</c:v>
                </c:pt>
                <c:pt idx="6">
                  <c:v>189</c:v>
                </c:pt>
                <c:pt idx="7">
                  <c:v>202</c:v>
                </c:pt>
                <c:pt idx="9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08-492A-AA0E-3845AD9BB60F}"/>
            </c:ext>
          </c:extLst>
        </c:ser>
        <c:ser>
          <c:idx val="2"/>
          <c:order val="2"/>
          <c:tx>
            <c:strRef>
              <c:f>'Durchschnitt WBflächen'!$A$9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WBflächen'!$B$9:$K$9</c:f>
              <c:numCache>
                <c:formatCode>General</c:formatCode>
                <c:ptCount val="10"/>
                <c:pt idx="0">
                  <c:v>181</c:v>
                </c:pt>
                <c:pt idx="1">
                  <c:v>143</c:v>
                </c:pt>
                <c:pt idx="2">
                  <c:v>134</c:v>
                </c:pt>
                <c:pt idx="3">
                  <c:v>189</c:v>
                </c:pt>
                <c:pt idx="4">
                  <c:v>163</c:v>
                </c:pt>
                <c:pt idx="5">
                  <c:v>240</c:v>
                </c:pt>
                <c:pt idx="6">
                  <c:v>195</c:v>
                </c:pt>
                <c:pt idx="7">
                  <c:v>205</c:v>
                </c:pt>
                <c:pt idx="9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08-492A-AA0E-3845AD9BB60F}"/>
            </c:ext>
          </c:extLst>
        </c:ser>
        <c:ser>
          <c:idx val="3"/>
          <c:order val="3"/>
          <c:tx>
            <c:strRef>
              <c:f>'Durchschnitt WBflächen'!$A$10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WBflächen'!$B$10:$K$10</c:f>
              <c:numCache>
                <c:formatCode>General</c:formatCode>
                <c:ptCount val="10"/>
                <c:pt idx="0">
                  <c:v>171</c:v>
                </c:pt>
                <c:pt idx="1">
                  <c:v>137</c:v>
                </c:pt>
                <c:pt idx="2">
                  <c:v>188</c:v>
                </c:pt>
                <c:pt idx="3">
                  <c:v>292</c:v>
                </c:pt>
                <c:pt idx="4">
                  <c:v>149</c:v>
                </c:pt>
                <c:pt idx="5">
                  <c:v>215</c:v>
                </c:pt>
                <c:pt idx="6">
                  <c:v>198</c:v>
                </c:pt>
                <c:pt idx="7">
                  <c:v>251</c:v>
                </c:pt>
                <c:pt idx="9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08-492A-AA0E-3845AD9BB60F}"/>
            </c:ext>
          </c:extLst>
        </c:ser>
        <c:ser>
          <c:idx val="4"/>
          <c:order val="4"/>
          <c:tx>
            <c:strRef>
              <c:f>'Durchschnitt WBflächen'!$A$11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77D8FF"/>
            </a:solidFill>
            <a:ln>
              <a:solidFill>
                <a:srgbClr val="7F7F7F"/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WBflächen'!$B$11:$K$11</c:f>
              <c:numCache>
                <c:formatCode>General</c:formatCode>
                <c:ptCount val="10"/>
                <c:pt idx="0">
                  <c:v>235</c:v>
                </c:pt>
                <c:pt idx="1">
                  <c:v>174</c:v>
                </c:pt>
                <c:pt idx="2">
                  <c:v>174</c:v>
                </c:pt>
                <c:pt idx="3">
                  <c:v>240</c:v>
                </c:pt>
                <c:pt idx="4">
                  <c:v>258</c:v>
                </c:pt>
                <c:pt idx="5">
                  <c:v>350</c:v>
                </c:pt>
                <c:pt idx="6">
                  <c:v>221</c:v>
                </c:pt>
                <c:pt idx="7">
                  <c:v>222</c:v>
                </c:pt>
                <c:pt idx="9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08-492A-AA0E-3845AD9BB60F}"/>
            </c:ext>
          </c:extLst>
        </c:ser>
        <c:ser>
          <c:idx val="5"/>
          <c:order val="5"/>
          <c:tx>
            <c:strRef>
              <c:f>'Durchschnitt WBflächen'!$A$12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A5E5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WBflächen'!$B$12:$K$12</c:f>
              <c:numCache>
                <c:formatCode>General</c:formatCode>
                <c:ptCount val="10"/>
                <c:pt idx="0">
                  <c:v>239</c:v>
                </c:pt>
                <c:pt idx="1">
                  <c:v>137</c:v>
                </c:pt>
                <c:pt idx="2">
                  <c:v>176</c:v>
                </c:pt>
                <c:pt idx="3">
                  <c:v>306</c:v>
                </c:pt>
                <c:pt idx="4">
                  <c:v>257</c:v>
                </c:pt>
                <c:pt idx="5">
                  <c:v>270</c:v>
                </c:pt>
                <c:pt idx="6">
                  <c:v>231</c:v>
                </c:pt>
                <c:pt idx="7">
                  <c:v>244</c:v>
                </c:pt>
                <c:pt idx="9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08-492A-AA0E-3845AD9BB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0643328"/>
        <c:axId val="220644864"/>
      </c:barChart>
      <c:catAx>
        <c:axId val="22064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064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644864"/>
        <c:scaling>
          <c:orientation val="minMax"/>
          <c:max val="400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0643328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3.8058587954370726E-2"/>
          <c:y val="0.94558172958037678"/>
          <c:w val="0.92067458550753667"/>
          <c:h val="5.1616594042250045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09933307788823E-2"/>
          <c:y val="5.1320782024893513E-2"/>
          <c:w val="0.91081392838968023"/>
          <c:h val="0.731024883956671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'Durchschnitt WBflächen'!$A$7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WBflächen'!$AA$7:$AH$7</c:f>
              <c:numCache>
                <c:formatCode>0.00</c:formatCode>
                <c:ptCount val="8"/>
                <c:pt idx="0">
                  <c:v>0.44897959183673469</c:v>
                </c:pt>
                <c:pt idx="1">
                  <c:v>0.33333333333333331</c:v>
                </c:pt>
                <c:pt idx="2">
                  <c:v>1.4761904761904763</c:v>
                </c:pt>
                <c:pt idx="3">
                  <c:v>0.82352941176470595</c:v>
                </c:pt>
                <c:pt idx="4">
                  <c:v>0.20930232558139533</c:v>
                </c:pt>
                <c:pt idx="5">
                  <c:v>0.36170212765957449</c:v>
                </c:pt>
                <c:pt idx="6">
                  <c:v>2.3461538461538463</c:v>
                </c:pt>
                <c:pt idx="7">
                  <c:v>0.86666666666666659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8-46A3-8179-35D0B8F643B1}"/>
            </c:ext>
          </c:extLst>
        </c:ser>
        <c:ser>
          <c:idx val="0"/>
          <c:order val="1"/>
          <c:tx>
            <c:strRef>
              <c:f>'Durchschnitt WBflächen'!$A$8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WBflächen'!$AA$8:$AH$8</c:f>
              <c:numCache>
                <c:formatCode>0.00</c:formatCode>
                <c:ptCount val="8"/>
                <c:pt idx="0">
                  <c:v>0.8571428571428571</c:v>
                </c:pt>
                <c:pt idx="1">
                  <c:v>0.61111111111111105</c:v>
                </c:pt>
                <c:pt idx="2">
                  <c:v>1.0476190476190477</c:v>
                </c:pt>
                <c:pt idx="3">
                  <c:v>0.88235294117647067</c:v>
                </c:pt>
                <c:pt idx="4">
                  <c:v>0.27906976744186046</c:v>
                </c:pt>
                <c:pt idx="5">
                  <c:v>0.31914893617021273</c:v>
                </c:pt>
                <c:pt idx="6">
                  <c:v>1.7692307692307692</c:v>
                </c:pt>
                <c:pt idx="7">
                  <c:v>1.0333333333333334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58-46A3-8179-35D0B8F643B1}"/>
            </c:ext>
          </c:extLst>
        </c:ser>
        <c:ser>
          <c:idx val="2"/>
          <c:order val="2"/>
          <c:tx>
            <c:strRef>
              <c:f>'Durchschnitt WBflächen'!$A$9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WBflächen'!$AA$9:$AH$9</c:f>
              <c:numCache>
                <c:formatCode>0.00</c:formatCode>
                <c:ptCount val="8"/>
                <c:pt idx="0">
                  <c:v>1.0408163265306123</c:v>
                </c:pt>
                <c:pt idx="1">
                  <c:v>0.38888888888888884</c:v>
                </c:pt>
                <c:pt idx="2">
                  <c:v>1</c:v>
                </c:pt>
                <c:pt idx="3">
                  <c:v>0.23529411764705882</c:v>
                </c:pt>
                <c:pt idx="4">
                  <c:v>0.41860465116279066</c:v>
                </c:pt>
                <c:pt idx="5">
                  <c:v>0.4042553191489362</c:v>
                </c:pt>
                <c:pt idx="6">
                  <c:v>1.3076923076923077</c:v>
                </c:pt>
                <c:pt idx="7">
                  <c:v>0.6333333333333333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58-46A3-8179-35D0B8F643B1}"/>
            </c:ext>
          </c:extLst>
        </c:ser>
        <c:ser>
          <c:idx val="3"/>
          <c:order val="3"/>
          <c:tx>
            <c:strRef>
              <c:f>'Durchschnitt WBflächen'!$A$10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WBflächen'!$AA$10:$AH$10</c:f>
              <c:numCache>
                <c:formatCode>0.00</c:formatCode>
                <c:ptCount val="8"/>
                <c:pt idx="0">
                  <c:v>0.48979591836734693</c:v>
                </c:pt>
                <c:pt idx="1">
                  <c:v>0.61111111111111105</c:v>
                </c:pt>
                <c:pt idx="2">
                  <c:v>1.1904761904761907</c:v>
                </c:pt>
                <c:pt idx="3">
                  <c:v>0.70588235294117652</c:v>
                </c:pt>
                <c:pt idx="4">
                  <c:v>9.3023255813953487E-2</c:v>
                </c:pt>
                <c:pt idx="5">
                  <c:v>0.31914893617021273</c:v>
                </c:pt>
                <c:pt idx="6">
                  <c:v>0.76923076923076927</c:v>
                </c:pt>
                <c:pt idx="7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58-46A3-8179-35D0B8F643B1}"/>
            </c:ext>
          </c:extLst>
        </c:ser>
        <c:ser>
          <c:idx val="4"/>
          <c:order val="4"/>
          <c:tx>
            <c:strRef>
              <c:f>'Durchschnitt WBflächen'!$A$11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77D8FF"/>
            </a:solidFill>
            <a:ln>
              <a:solidFill>
                <a:srgbClr val="7F7F7F"/>
              </a:solidFill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WBflächen'!$AA$11:$AH$11</c:f>
              <c:numCache>
                <c:formatCode>0.00</c:formatCode>
                <c:ptCount val="8"/>
                <c:pt idx="0">
                  <c:v>0.73469387755102034</c:v>
                </c:pt>
                <c:pt idx="1">
                  <c:v>0.72222222222222221</c:v>
                </c:pt>
                <c:pt idx="2">
                  <c:v>0.28571428571428575</c:v>
                </c:pt>
                <c:pt idx="3">
                  <c:v>0.41176470588235298</c:v>
                </c:pt>
                <c:pt idx="4">
                  <c:v>0.37209302325581395</c:v>
                </c:pt>
                <c:pt idx="5">
                  <c:v>0.63829787234042545</c:v>
                </c:pt>
                <c:pt idx="6">
                  <c:v>0.57692307692307698</c:v>
                </c:pt>
                <c:pt idx="7">
                  <c:v>0.13333333333333333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58-46A3-8179-35D0B8F643B1}"/>
            </c:ext>
          </c:extLst>
        </c:ser>
        <c:ser>
          <c:idx val="5"/>
          <c:order val="5"/>
          <c:tx>
            <c:strRef>
              <c:f>'Durchschnitt WBflächen'!$A$12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9EE0"/>
            </a:solidFill>
            <a:ln>
              <a:solidFill>
                <a:srgbClr val="7F7F7F"/>
              </a:solidFill>
            </a:ln>
          </c:spPr>
          <c:invertIfNegative val="0"/>
          <c:cat>
            <c:strRef>
              <c:f>'Durchschnitt WBflächen'!$AA$3:$AH$3</c:f>
              <c:strCache>
                <c:ptCount val="8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</c:strCache>
            </c:strRef>
          </c:cat>
          <c:val>
            <c:numRef>
              <c:f>'Durchschnitt WBflächen'!$AA$12:$AH$12</c:f>
              <c:numCache>
                <c:formatCode>0.00</c:formatCode>
                <c:ptCount val="8"/>
                <c:pt idx="0">
                  <c:v>0.40816326530612246</c:v>
                </c:pt>
                <c:pt idx="1">
                  <c:v>0.38888888888888884</c:v>
                </c:pt>
                <c:pt idx="2">
                  <c:v>0.66666666666666663</c:v>
                </c:pt>
                <c:pt idx="3">
                  <c:v>0.29411764705882348</c:v>
                </c:pt>
                <c:pt idx="4">
                  <c:v>0.65116279069767435</c:v>
                </c:pt>
                <c:pt idx="5">
                  <c:v>0.21276595744680851</c:v>
                </c:pt>
                <c:pt idx="6">
                  <c:v>0.19230769230769232</c:v>
                </c:pt>
                <c:pt idx="7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58-46A3-8179-35D0B8F64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1235456"/>
        <c:axId val="221245440"/>
      </c:barChart>
      <c:catAx>
        <c:axId val="22123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12454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1245440"/>
        <c:scaling>
          <c:orientation val="minMax"/>
          <c:max val="2.5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1235456"/>
        <c:crosses val="autoZero"/>
        <c:crossBetween val="between"/>
        <c:majorUnit val="0.5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6.7211564322986524E-3"/>
          <c:y val="0.94558172958037678"/>
          <c:w val="0.98739261722923988"/>
          <c:h val="4.3510074013196932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80271962631671E-2"/>
          <c:y val="6.1910193658225192E-2"/>
          <c:w val="0.87731352036839894"/>
          <c:h val="0.80023110747520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'Land- und Forstwirtschaft'!$O$51</c:f>
              <c:strCache>
                <c:ptCount val="1"/>
                <c:pt idx="0">
                  <c:v>Nordkreis</c:v>
                </c:pt>
              </c:strCache>
            </c:strRef>
          </c:tx>
          <c:spPr>
            <a:solidFill>
              <a:srgbClr val="004764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7344695633611016E-3"/>
                  <c:y val="-3.3660008212967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B6-4BCA-A194-52885B106984}"/>
                </c:ext>
              </c:extLst>
            </c:dLbl>
            <c:dLbl>
              <c:idx val="1"/>
              <c:layout>
                <c:manualLayout>
                  <c:x val="-1.860454671849712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B6-4BCA-A194-52885B106984}"/>
                </c:ext>
              </c:extLst>
            </c:dLbl>
            <c:dLbl>
              <c:idx val="2"/>
              <c:layout>
                <c:manualLayout>
                  <c:x val="-1.8626418981274573E-3"/>
                  <c:y val="-2.5812006078626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B6-4BCA-A194-52885B106984}"/>
                </c:ext>
              </c:extLst>
            </c:dLbl>
            <c:dLbl>
              <c:idx val="4"/>
              <c:layout>
                <c:manualLayout>
                  <c:x val="-3.703630256105241E-3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02784193236483E-2"/>
                      <c:h val="4.0395789513049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7B6-4BCA-A194-52885B106984}"/>
                </c:ext>
              </c:extLst>
            </c:dLbl>
            <c:dLbl>
              <c:idx val="5"/>
              <c:layout>
                <c:manualLayout>
                  <c:x val="-1.358008805503934E-16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B6-4BCA-A194-52885B106984}"/>
                </c:ext>
              </c:extLst>
            </c:dLbl>
            <c:dLbl>
              <c:idx val="6"/>
              <c:layout>
                <c:manualLayout>
                  <c:x val="-1.358008805503934E-16"/>
                  <c:y val="-2.0649604862900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B6-4BCA-A194-52885B106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Forstwirtschaft'!$N$57:$N$64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'Land- und Forstwirtschaft'!$O$57:$O$64</c:f>
              <c:numCache>
                <c:formatCode>#,##0.00</c:formatCode>
                <c:ptCount val="8"/>
                <c:pt idx="0">
                  <c:v>5.5</c:v>
                </c:pt>
                <c:pt idx="1">
                  <c:v>5.9</c:v>
                </c:pt>
                <c:pt idx="2">
                  <c:v>6.1</c:v>
                </c:pt>
                <c:pt idx="3">
                  <c:v>6.3</c:v>
                </c:pt>
                <c:pt idx="4" formatCode="0.00">
                  <c:v>6.7</c:v>
                </c:pt>
                <c:pt idx="5" formatCode="0.00">
                  <c:v>6.7</c:v>
                </c:pt>
                <c:pt idx="6" formatCode="0.00">
                  <c:v>6.8</c:v>
                </c:pt>
                <c:pt idx="7" formatCode="0.00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B6-4BCA-A194-52885B106984}"/>
            </c:ext>
          </c:extLst>
        </c:ser>
        <c:ser>
          <c:idx val="1"/>
          <c:order val="1"/>
          <c:tx>
            <c:strRef>
              <c:f>'Land- und Forstwirtschaft'!$P$51</c:f>
              <c:strCache>
                <c:ptCount val="1"/>
                <c:pt idx="0">
                  <c:v>Mittelkreis</c:v>
                </c:pt>
              </c:strCache>
            </c:strRef>
          </c:tx>
          <c:spPr>
            <a:solidFill>
              <a:srgbClr val="05B8FF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5389502377752518E-3"/>
                  <c:y val="4.95489771555376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B6-4BCA-A194-52885B106984}"/>
                </c:ext>
              </c:extLst>
            </c:dLbl>
            <c:dLbl>
              <c:idx val="1"/>
              <c:layout>
                <c:manualLayout>
                  <c:x val="1.1123985283055219E-2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7B6-4BCA-A194-52885B106984}"/>
                </c:ext>
              </c:extLst>
            </c:dLbl>
            <c:dLbl>
              <c:idx val="2"/>
              <c:layout>
                <c:manualLayout>
                  <c:x val="9.2699877358793266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B6-4BCA-A194-52885B106984}"/>
                </c:ext>
              </c:extLst>
            </c:dLbl>
            <c:dLbl>
              <c:idx val="3"/>
              <c:layout>
                <c:manualLayout>
                  <c:x val="7.415990188703498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7B6-4BCA-A194-52885B106984}"/>
                </c:ext>
              </c:extLst>
            </c:dLbl>
            <c:dLbl>
              <c:idx val="4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B6-4BCA-A194-52885B106984}"/>
                </c:ext>
              </c:extLst>
            </c:dLbl>
            <c:dLbl>
              <c:idx val="5"/>
              <c:layout>
                <c:manualLayout>
                  <c:x val="1.11239852830552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7B6-4BCA-A194-52885B106984}"/>
                </c:ext>
              </c:extLst>
            </c:dLbl>
            <c:dLbl>
              <c:idx val="6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7B6-4BCA-A194-52885B106984}"/>
                </c:ext>
              </c:extLst>
            </c:dLbl>
            <c:dLbl>
              <c:idx val="7"/>
              <c:layout>
                <c:manualLayout>
                  <c:x val="9.2700482254231224E-3"/>
                  <c:y val="-2.0649604862900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7B6-4BCA-A194-52885B106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Forstwirtschaft'!$N$57:$N$64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'Land- und Forstwirtschaft'!$P$57:$P$64</c:f>
              <c:numCache>
                <c:formatCode>#,##0.00</c:formatCode>
                <c:ptCount val="8"/>
                <c:pt idx="0">
                  <c:v>4.0999999999999996</c:v>
                </c:pt>
                <c:pt idx="1">
                  <c:v>4.4000000000000004</c:v>
                </c:pt>
                <c:pt idx="2">
                  <c:v>4.4000000000000004</c:v>
                </c:pt>
                <c:pt idx="3">
                  <c:v>4.3</c:v>
                </c:pt>
                <c:pt idx="4" formatCode="0.00">
                  <c:v>4.5</c:v>
                </c:pt>
                <c:pt idx="5" formatCode="0.00">
                  <c:v>5.6</c:v>
                </c:pt>
                <c:pt idx="6" formatCode="0.00">
                  <c:v>6.5</c:v>
                </c:pt>
                <c:pt idx="7" formatCode="0.00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7B6-4BCA-A194-52885B106984}"/>
            </c:ext>
          </c:extLst>
        </c:ser>
        <c:ser>
          <c:idx val="2"/>
          <c:order val="2"/>
          <c:tx>
            <c:strRef>
              <c:f>'Land- und Forstwirtschaft'!$Q$51</c:f>
              <c:strCache>
                <c:ptCount val="1"/>
                <c:pt idx="0">
                  <c:v>Südkreis</c:v>
                </c:pt>
              </c:strCache>
            </c:strRef>
          </c:tx>
          <c:spPr>
            <a:solidFill>
              <a:srgbClr val="A5E5FF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7B6-4BCA-A194-52885B106984}"/>
                </c:ext>
              </c:extLst>
            </c:dLbl>
            <c:dLbl>
              <c:idx val="1"/>
              <c:layout>
                <c:manualLayout>
                  <c:x val="7.4160094173214616E-3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7B6-4BCA-A194-52885B106984}"/>
                </c:ext>
              </c:extLst>
            </c:dLbl>
            <c:dLbl>
              <c:idx val="2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7B6-4BCA-A194-52885B106984}"/>
                </c:ext>
              </c:extLst>
            </c:dLbl>
            <c:dLbl>
              <c:idx val="3"/>
              <c:layout>
                <c:manualLayout>
                  <c:x val="9.2700482254231224E-3"/>
                  <c:y val="-7.74360182358774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7B6-4BCA-A194-52885B106984}"/>
                </c:ext>
              </c:extLst>
            </c:dLbl>
            <c:dLbl>
              <c:idx val="4"/>
              <c:layout>
                <c:manualLayout>
                  <c:x val="7.41599018870344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7B6-4BCA-A194-52885B106984}"/>
                </c:ext>
              </c:extLst>
            </c:dLbl>
            <c:dLbl>
              <c:idx val="5"/>
              <c:layout>
                <c:manualLayout>
                  <c:x val="9.2699877358793266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7B6-4BCA-A194-52885B106984}"/>
                </c:ext>
              </c:extLst>
            </c:dLbl>
            <c:dLbl>
              <c:idx val="6"/>
              <c:layout>
                <c:manualLayout>
                  <c:x val="9.2700482254231224E-3"/>
                  <c:y val="-1.8068404255038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7B6-4BCA-A194-52885B106984}"/>
                </c:ext>
              </c:extLst>
            </c:dLbl>
            <c:dLbl>
              <c:idx val="7"/>
              <c:layout>
                <c:manualLayout>
                  <c:x val="5.56199264152753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7B6-4BCA-A194-52885B106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Forstwirtschaft'!$N$57:$N$64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'Land- und Forstwirtschaft'!$Q$57:$Q$64</c:f>
              <c:numCache>
                <c:formatCode>#,##0.00</c:formatCode>
                <c:ptCount val="8"/>
                <c:pt idx="0">
                  <c:v>3.2</c:v>
                </c:pt>
                <c:pt idx="1">
                  <c:v>3.7</c:v>
                </c:pt>
                <c:pt idx="2">
                  <c:v>3.6</c:v>
                </c:pt>
                <c:pt idx="3">
                  <c:v>3.8</c:v>
                </c:pt>
                <c:pt idx="4" formatCode="0.00">
                  <c:v>4.0999999999999996</c:v>
                </c:pt>
                <c:pt idx="5" formatCode="0.00">
                  <c:v>4.5</c:v>
                </c:pt>
                <c:pt idx="6" formatCode="0.00">
                  <c:v>4.7</c:v>
                </c:pt>
                <c:pt idx="7" formatCode="0.00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7B6-4BCA-A194-52885B106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21804416"/>
        <c:axId val="221805952"/>
      </c:barChart>
      <c:catAx>
        <c:axId val="22180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100" b="1"/>
            </a:pPr>
            <a:endParaRPr lang="de-DE"/>
          </a:p>
        </c:txPr>
        <c:crossAx val="221805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1805952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/>
                </a:pPr>
                <a:r>
                  <a:rPr lang="de-DE" sz="1100" b="1" i="0"/>
                  <a:t>€/m²</a:t>
                </a:r>
              </a:p>
            </c:rich>
          </c:tx>
          <c:layout>
            <c:manualLayout>
              <c:xMode val="edge"/>
              <c:yMode val="edge"/>
              <c:x val="7.4809405014363371E-3"/>
              <c:y val="0.4462370717173866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100" b="1"/>
            </a:pPr>
            <a:endParaRPr lang="de-DE"/>
          </a:p>
        </c:txPr>
        <c:crossAx val="221804416"/>
        <c:crosses val="autoZero"/>
        <c:crossBetween val="between"/>
        <c:majorUnit val="1"/>
        <c:minorUnit val="0.5"/>
      </c:valAx>
      <c:spPr>
        <a:solidFill>
          <a:srgbClr val="BFBFBF"/>
        </a:solidFill>
        <a:ln w="12700">
          <a:solidFill>
            <a:schemeClr val="bg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199846715829566"/>
          <c:y val="0.92263949776548304"/>
          <c:w val="0.85218637997138857"/>
          <c:h val="7.6408648071533469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100" b="1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2683654729111E-2"/>
          <c:y val="5.1320782024893513E-2"/>
          <c:w val="0.88374001377410472"/>
          <c:h val="0.77948601266201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'Land- und Forstwirtschaft'!$O$3</c:f>
              <c:strCache>
                <c:ptCount val="1"/>
                <c:pt idx="0">
                  <c:v>mit Aufwuchs</c:v>
                </c:pt>
              </c:strCache>
            </c:strRef>
          </c:tx>
          <c:spPr>
            <a:solidFill>
              <a:srgbClr val="004764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004764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7F2-40DA-8706-2961E607A4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Forstwirtschaft'!$N$7:$N$16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'Land- und Forstwirtschaft'!$O$7:$O$16</c:f>
              <c:numCache>
                <c:formatCode>General</c:formatCode>
                <c:ptCount val="10"/>
                <c:pt idx="0" formatCode="0.00">
                  <c:v>0.96</c:v>
                </c:pt>
                <c:pt idx="2" formatCode="0.00">
                  <c:v>1.07</c:v>
                </c:pt>
                <c:pt idx="3" formatCode="0.00">
                  <c:v>1.25</c:v>
                </c:pt>
                <c:pt idx="4" formatCode="0.00">
                  <c:v>1.22</c:v>
                </c:pt>
                <c:pt idx="5" formatCode="0.00">
                  <c:v>1.3</c:v>
                </c:pt>
                <c:pt idx="6" formatCode="0.00">
                  <c:v>1.46</c:v>
                </c:pt>
                <c:pt idx="7">
                  <c:v>1.61</c:v>
                </c:pt>
                <c:pt idx="8" formatCode="0.00">
                  <c:v>1.87</c:v>
                </c:pt>
                <c:pt idx="9" formatCode="0.00">
                  <c:v>1.49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F2-40DA-8706-2961E607A4F0}"/>
            </c:ext>
          </c:extLst>
        </c:ser>
        <c:ser>
          <c:idx val="0"/>
          <c:order val="1"/>
          <c:tx>
            <c:strRef>
              <c:f>'Land- und Forstwirtschaft'!$P$3</c:f>
              <c:strCache>
                <c:ptCount val="1"/>
                <c:pt idx="0">
                  <c:v>ohne Aufwuchs</c:v>
                </c:pt>
              </c:strCache>
            </c:strRef>
          </c:tx>
          <c:spPr>
            <a:solidFill>
              <a:srgbClr val="0093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9"/>
              <c:layout>
                <c:manualLayout>
                  <c:x val="7.5542965061378663E-3"/>
                  <c:y val="-1.205273212660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2-40DA-8706-2961E607A4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de-DE" sz="11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Forstwirtschaft'!$N$7:$N$16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'Land- und Forstwirtschaft'!$P$7:$P$16</c:f>
              <c:numCache>
                <c:formatCode>General</c:formatCode>
                <c:ptCount val="10"/>
                <c:pt idx="9" formatCode="0.00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F2-40DA-8706-2961E607A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1452544"/>
        <c:axId val="221478272"/>
      </c:barChart>
      <c:catAx>
        <c:axId val="221452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214782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1478272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21452544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514804487965917"/>
          <c:y val="0.88819738579087282"/>
          <c:w val="0.73520510361134039"/>
          <c:h val="0.1094810397237172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0.34715</cdr:x>
      <cdr:y>0.77387</cdr:y>
    </cdr:from>
    <cdr:to>
      <cdr:x>0.42902</cdr:x>
      <cdr:y>0.83896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3024336" y="4067468"/>
          <a:ext cx="713297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-7,3 %</a:t>
          </a:r>
        </a:p>
      </cdr:txBody>
    </cdr:sp>
  </cdr:relSizeAnchor>
  <cdr:relSizeAnchor xmlns:cdr="http://schemas.openxmlformats.org/drawingml/2006/chartDrawing">
    <cdr:from>
      <cdr:x>0.29755</cdr:x>
      <cdr:y>0.68622</cdr:y>
    </cdr:from>
    <cdr:to>
      <cdr:x>0.37912</cdr:x>
      <cdr:y>0.75131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2592288" y="3606767"/>
          <a:ext cx="710623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-0,6 %</a:t>
          </a:r>
        </a:p>
      </cdr:txBody>
    </cdr:sp>
  </cdr:relSizeAnchor>
  <cdr:relSizeAnchor xmlns:cdr="http://schemas.openxmlformats.org/drawingml/2006/chartDrawing">
    <cdr:from>
      <cdr:x>0.19837</cdr:x>
      <cdr:y>0.70454</cdr:y>
    </cdr:from>
    <cdr:to>
      <cdr:x>0.28501</cdr:x>
      <cdr:y>0.76963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1728192" y="3703069"/>
          <a:ext cx="754833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+ 6,9 %</a:t>
          </a:r>
        </a:p>
      </cdr:txBody>
    </cdr:sp>
  </cdr:relSizeAnchor>
  <cdr:relSizeAnchor xmlns:cdr="http://schemas.openxmlformats.org/drawingml/2006/chartDrawing">
    <cdr:from>
      <cdr:x>0.15704</cdr:x>
      <cdr:y>0.79582</cdr:y>
    </cdr:from>
    <cdr:to>
      <cdr:x>0.25034</cdr:x>
      <cdr:y>0.86092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1368152" y="4182831"/>
          <a:ext cx="812768" cy="342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+ 3,3 %</a:t>
          </a:r>
        </a:p>
      </cdr:txBody>
    </cdr:sp>
  </cdr:relSizeAnchor>
  <cdr:relSizeAnchor xmlns:cdr="http://schemas.openxmlformats.org/drawingml/2006/chartDrawing">
    <cdr:from>
      <cdr:x>0.82654</cdr:x>
      <cdr:y>0.43344</cdr:y>
    </cdr:from>
    <cdr:to>
      <cdr:x>0.91987</cdr:x>
      <cdr:y>0.5048</cdr:y>
    </cdr:to>
    <cdr:sp macro="" textlink="">
      <cdr:nvSpPr>
        <cdr:cNvPr id="9" name="Textfeld 1"/>
        <cdr:cNvSpPr txBox="1"/>
      </cdr:nvSpPr>
      <cdr:spPr>
        <a:xfrm xmlns:a="http://schemas.openxmlformats.org/drawingml/2006/main">
          <a:off x="7200800" y="2278181"/>
          <a:ext cx="813074" cy="375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+ 11,6 %</a:t>
          </a:r>
        </a:p>
      </cdr:txBody>
    </cdr:sp>
  </cdr:relSizeAnchor>
  <cdr:relSizeAnchor xmlns:cdr="http://schemas.openxmlformats.org/drawingml/2006/chartDrawing">
    <cdr:from>
      <cdr:x>0.52898</cdr:x>
      <cdr:y>0.54922</cdr:y>
    </cdr:from>
    <cdr:to>
      <cdr:x>0.6213</cdr:x>
      <cdr:y>0.61431</cdr:y>
    </cdr:to>
    <cdr:sp macro="" textlink="">
      <cdr:nvSpPr>
        <cdr:cNvPr id="10" name="Textfeld 1"/>
        <cdr:cNvSpPr txBox="1"/>
      </cdr:nvSpPr>
      <cdr:spPr>
        <a:xfrm xmlns:a="http://schemas.openxmlformats.org/drawingml/2006/main">
          <a:off x="4608512" y="2886687"/>
          <a:ext cx="804270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+ 18,1 %</a:t>
          </a:r>
        </a:p>
        <a:p xmlns:a="http://schemas.openxmlformats.org/drawingml/2006/main">
          <a:pPr algn="l"/>
          <a:endParaRPr lang="de-DE" sz="1100" b="1" baseline="0" dirty="0">
            <a:solidFill>
              <a:srgbClr val="FF0000"/>
            </a:solidFill>
            <a:latin typeface="Arial" pitchFamily="34" charset="0"/>
          </a:endParaRPr>
        </a:p>
      </cdr:txBody>
    </cdr:sp>
  </cdr:relSizeAnchor>
  <cdr:relSizeAnchor xmlns:cdr="http://schemas.openxmlformats.org/drawingml/2006/chartDrawing">
    <cdr:from>
      <cdr:x>0.76868</cdr:x>
      <cdr:y>0.52182</cdr:y>
    </cdr:from>
    <cdr:to>
      <cdr:x>0.85353</cdr:x>
      <cdr:y>0.58692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6696744" y="2742671"/>
          <a:ext cx="739210" cy="342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+ 8,4 %</a:t>
          </a:r>
        </a:p>
      </cdr:txBody>
    </cdr:sp>
  </cdr:relSizeAnchor>
  <cdr:relSizeAnchor xmlns:cdr="http://schemas.openxmlformats.org/drawingml/2006/chartDrawing">
    <cdr:from>
      <cdr:x>0.54212</cdr:x>
      <cdr:y>0.67252</cdr:y>
    </cdr:from>
    <cdr:to>
      <cdr:x>0.63708</cdr:x>
      <cdr:y>0.73761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4722939" y="3534759"/>
          <a:ext cx="827296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+ 12,5 %</a:t>
          </a:r>
        </a:p>
      </cdr:txBody>
    </cdr:sp>
  </cdr:relSizeAnchor>
  <cdr:relSizeAnchor xmlns:cdr="http://schemas.openxmlformats.org/drawingml/2006/chartDrawing">
    <cdr:from>
      <cdr:x>0.46286</cdr:x>
      <cdr:y>0.75472</cdr:y>
    </cdr:from>
    <cdr:to>
      <cdr:x>0.56882</cdr:x>
      <cdr:y>0.83057</cdr:y>
    </cdr:to>
    <cdr:sp macro="" textlink="">
      <cdr:nvSpPr>
        <cdr:cNvPr id="13" name="Textfeld 1"/>
        <cdr:cNvSpPr txBox="1"/>
      </cdr:nvSpPr>
      <cdr:spPr>
        <a:xfrm xmlns:a="http://schemas.openxmlformats.org/drawingml/2006/main">
          <a:off x="4032448" y="3966807"/>
          <a:ext cx="923108" cy="39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+ 10,2 %</a:t>
          </a:r>
        </a:p>
      </cdr:txBody>
    </cdr:sp>
  </cdr:relSizeAnchor>
  <cdr:relSizeAnchor xmlns:cdr="http://schemas.openxmlformats.org/drawingml/2006/chartDrawing">
    <cdr:from>
      <cdr:x>0.67776</cdr:x>
      <cdr:y>0.49363</cdr:y>
    </cdr:from>
    <cdr:to>
      <cdr:x>0.7555</cdr:x>
      <cdr:y>0.55872</cdr:y>
    </cdr:to>
    <cdr:sp macro="" textlink="">
      <cdr:nvSpPr>
        <cdr:cNvPr id="14" name="Textfeld 1"/>
        <cdr:cNvSpPr txBox="1"/>
      </cdr:nvSpPr>
      <cdr:spPr>
        <a:xfrm xmlns:a="http://schemas.openxmlformats.org/drawingml/2006/main">
          <a:off x="5904656" y="2594545"/>
          <a:ext cx="677221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-6,3 %</a:t>
          </a:r>
        </a:p>
        <a:p xmlns:a="http://schemas.openxmlformats.org/drawingml/2006/main">
          <a:pPr algn="l"/>
          <a:endParaRPr lang="de-DE" sz="1100" b="1" baseline="0" dirty="0">
            <a:solidFill>
              <a:srgbClr val="FF0000"/>
            </a:solidFill>
            <a:latin typeface="Arial" pitchFamily="34" charset="0"/>
          </a:endParaRPr>
        </a:p>
      </cdr:txBody>
    </cdr:sp>
  </cdr:relSizeAnchor>
  <cdr:relSizeAnchor xmlns:cdr="http://schemas.openxmlformats.org/drawingml/2006/chartDrawing">
    <cdr:from>
      <cdr:x>0.81001</cdr:x>
      <cdr:y>0.24781</cdr:y>
    </cdr:from>
    <cdr:to>
      <cdr:x>0.8976</cdr:x>
      <cdr:y>0.31917</cdr:y>
    </cdr:to>
    <cdr:sp macro="" textlink="">
      <cdr:nvSpPr>
        <cdr:cNvPr id="15" name="Textfeld 1">
          <a:extLst xmlns:a="http://schemas.openxmlformats.org/drawingml/2006/main">
            <a:ext uri="{FF2B5EF4-FFF2-40B4-BE49-F238E27FC236}">
              <a16:creationId xmlns:a16="http://schemas.microsoft.com/office/drawing/2014/main" id="{67D9C845-4FCA-4A69-BFCB-F7A41C31E033}"/>
            </a:ext>
          </a:extLst>
        </cdr:cNvPr>
        <cdr:cNvSpPr txBox="1"/>
      </cdr:nvSpPr>
      <cdr:spPr>
        <a:xfrm xmlns:a="http://schemas.openxmlformats.org/drawingml/2006/main">
          <a:off x="7056784" y="1302511"/>
          <a:ext cx="763121" cy="375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+ 28,4 %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0.72509</cdr:x>
      <cdr:y>0.4247</cdr:y>
    </cdr:from>
    <cdr:to>
      <cdr:x>0.84005</cdr:x>
      <cdr:y>0.48979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6316947" y="2232248"/>
          <a:ext cx="1001531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+ 8,4 %</a:t>
          </a:r>
        </a:p>
      </cdr:txBody>
    </cdr:sp>
  </cdr:relSizeAnchor>
  <cdr:relSizeAnchor xmlns:cdr="http://schemas.openxmlformats.org/drawingml/2006/chartDrawing">
    <cdr:from>
      <cdr:x>0.60111</cdr:x>
      <cdr:y>0.53431</cdr:y>
    </cdr:from>
    <cdr:to>
      <cdr:x>0.74284</cdr:x>
      <cdr:y>0.5994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5236827" y="2808312"/>
          <a:ext cx="1234752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+7,1 %</a:t>
          </a:r>
        </a:p>
      </cdr:txBody>
    </cdr:sp>
  </cdr:relSizeAnchor>
  <cdr:relSizeAnchor xmlns:cdr="http://schemas.openxmlformats.org/drawingml/2006/chartDrawing">
    <cdr:from>
      <cdr:x>0.48539</cdr:x>
      <cdr:y>0.64391</cdr:y>
    </cdr:from>
    <cdr:to>
      <cdr:x>0.60035</cdr:x>
      <cdr:y>0.709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4228715" y="3384376"/>
          <a:ext cx="1001532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+ 12,2 %</a:t>
          </a:r>
        </a:p>
      </cdr:txBody>
    </cdr:sp>
  </cdr:relSizeAnchor>
  <cdr:relSizeAnchor xmlns:cdr="http://schemas.openxmlformats.org/drawingml/2006/chartDrawing">
    <cdr:from>
      <cdr:x>0.35314</cdr:x>
      <cdr:y>0.75351</cdr:y>
    </cdr:from>
    <cdr:to>
      <cdr:x>0.4681</cdr:x>
      <cdr:y>0.8186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3076587" y="3960440"/>
          <a:ext cx="1001531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+ 4,3 %</a:t>
          </a:r>
        </a:p>
      </cdr:txBody>
    </cdr:sp>
  </cdr:relSizeAnchor>
  <cdr:relSizeAnchor xmlns:cdr="http://schemas.openxmlformats.org/drawingml/2006/chartDrawing">
    <cdr:from>
      <cdr:x>0.18784</cdr:x>
      <cdr:y>0.76721</cdr:y>
    </cdr:from>
    <cdr:to>
      <cdr:x>0.27134</cdr:x>
      <cdr:y>0.8323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1636427" y="4032448"/>
          <a:ext cx="727457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6,2 %</a:t>
          </a:r>
        </a:p>
      </cdr:txBody>
    </cdr:sp>
  </cdr:relSizeAnchor>
  <cdr:relSizeAnchor xmlns:cdr="http://schemas.openxmlformats.org/drawingml/2006/chartDrawing">
    <cdr:from>
      <cdr:x>0.86325</cdr:x>
      <cdr:y>0.2192</cdr:y>
    </cdr:from>
    <cdr:to>
      <cdr:x>0.97821</cdr:x>
      <cdr:y>0.28429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7520619" y="1152128"/>
          <a:ext cx="1001531" cy="34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 dirty="0">
              <a:solidFill>
                <a:srgbClr val="FF0000"/>
              </a:solidFill>
              <a:latin typeface="Arial" pitchFamily="34" charset="0"/>
            </a:rPr>
            <a:t>+ 18,1 %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6.50826E-5</cdr:x>
      <cdr:y>0.3836</cdr:y>
    </cdr:from>
    <cdr:to>
      <cdr:x>0.04069</cdr:x>
      <cdr:y>0.45607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567" y="2016224"/>
          <a:ext cx="353943" cy="380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>
          <a:spAutoFit/>
        </a:bodyPr>
        <a:lstStyle xmlns:a="http://schemas.openxmlformats.org/drawingml/2006/main"/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  <cdr:relSizeAnchor xmlns:cdr="http://schemas.openxmlformats.org/drawingml/2006/chartDrawing">
    <cdr:from>
      <cdr:x>0.20663</cdr:x>
      <cdr:y>0</cdr:y>
    </cdr:from>
    <cdr:to>
      <cdr:x>0.84218</cdr:x>
      <cdr:y>0.09159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1800200" y="0"/>
          <a:ext cx="5536912" cy="4813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de-DE" sz="1200" b="1" dirty="0">
              <a:latin typeface="Arial" pitchFamily="34" charset="0"/>
              <a:cs typeface="Arial" pitchFamily="34" charset="0"/>
            </a:rPr>
            <a:t>Ein-/</a:t>
          </a:r>
          <a:r>
            <a:rPr lang="de-DE" sz="1200" b="1" baseline="0" dirty="0">
              <a:latin typeface="Arial" pitchFamily="34" charset="0"/>
              <a:cs typeface="Arial" pitchFamily="34" charset="0"/>
            </a:rPr>
            <a:t> Zweifamilienhaus freistehend</a:t>
          </a:r>
        </a:p>
        <a:p xmlns:a="http://schemas.openxmlformats.org/drawingml/2006/main">
          <a:pPr algn="ctr"/>
          <a:r>
            <a:rPr lang="de-DE" sz="1200" b="1" baseline="0" dirty="0">
              <a:latin typeface="Arial" pitchFamily="34" charset="0"/>
              <a:cs typeface="Arial" pitchFamily="34" charset="0"/>
            </a:rPr>
            <a:t>(Grundstücksfläche 2017 bis 2020: 350-800 m², ab 2021: 300-1.500 m²)</a:t>
          </a:r>
          <a:endParaRPr lang="de-DE" sz="12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0.38356</cdr:y>
    </cdr:from>
    <cdr:to>
      <cdr:x>0.04429</cdr:x>
      <cdr:y>0.45913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0" y="2016225"/>
          <a:ext cx="385873" cy="397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>
          <a:spAutoFit/>
        </a:bodyPr>
        <a:lstStyle xmlns:a="http://schemas.openxmlformats.org/drawingml/2006/main"/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  <cdr:relSizeAnchor xmlns:cdr="http://schemas.openxmlformats.org/drawingml/2006/chartDrawing">
    <cdr:from>
      <cdr:x>0.2269</cdr:x>
      <cdr:y>0</cdr:y>
    </cdr:from>
    <cdr:to>
      <cdr:x>0.8312</cdr:x>
      <cdr:y>0.08566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1927939" y="0"/>
          <a:ext cx="5134739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de-DE" sz="1200" b="1" dirty="0">
              <a:latin typeface="Arial" pitchFamily="34" charset="0"/>
              <a:cs typeface="Arial" pitchFamily="34" charset="0"/>
            </a:rPr>
            <a:t>Doppelhaushälfte/ Reihenendhaus</a:t>
          </a:r>
        </a:p>
        <a:p xmlns:a="http://schemas.openxmlformats.org/drawingml/2006/main">
          <a:pPr algn="ctr"/>
          <a:r>
            <a:rPr lang="de-DE" sz="1200" b="1" dirty="0">
              <a:latin typeface="Arial" pitchFamily="34" charset="0"/>
              <a:cs typeface="Arial" pitchFamily="34" charset="0"/>
            </a:rPr>
            <a:t>(Grundstücksfläche 2017 bis 2020: 250-500</a:t>
          </a:r>
          <a:r>
            <a:rPr lang="de-DE" sz="1200" b="1" baseline="0" dirty="0">
              <a:latin typeface="Arial" pitchFamily="34" charset="0"/>
              <a:cs typeface="Arial" pitchFamily="34" charset="0"/>
            </a:rPr>
            <a:t> m², ab 2021: 200-800 m²)</a:t>
          </a:r>
          <a:endParaRPr lang="de-DE" sz="12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0.38414</cdr:y>
    </cdr:from>
    <cdr:to>
      <cdr:x>0.04063</cdr:x>
      <cdr:y>0.4566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0" y="2019023"/>
          <a:ext cx="353943" cy="380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>
          <a:spAutoFit/>
        </a:bodyPr>
        <a:lstStyle xmlns:a="http://schemas.openxmlformats.org/drawingml/2006/main"/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  <cdr:relSizeAnchor xmlns:cdr="http://schemas.openxmlformats.org/drawingml/2006/chartDrawing">
    <cdr:from>
      <cdr:x>0.21825</cdr:x>
      <cdr:y>0</cdr:y>
    </cdr:from>
    <cdr:to>
      <cdr:x>0.91001</cdr:x>
      <cdr:y>0.0916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1744254" y="0"/>
          <a:ext cx="5528554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de-DE" sz="1200" b="1" dirty="0">
              <a:latin typeface="Arial" pitchFamily="34" charset="0"/>
              <a:cs typeface="Arial" pitchFamily="34" charset="0"/>
            </a:rPr>
            <a:t>Reihenmittelhaus </a:t>
          </a:r>
        </a:p>
        <a:p xmlns:a="http://schemas.openxmlformats.org/drawingml/2006/main">
          <a:pPr algn="ctr"/>
          <a:r>
            <a:rPr lang="de-DE" sz="1200" b="1" dirty="0">
              <a:latin typeface="Arial" pitchFamily="34" charset="0"/>
              <a:cs typeface="Arial" pitchFamily="34" charset="0"/>
            </a:rPr>
            <a:t>(Grundstücksfläche</a:t>
          </a:r>
          <a:r>
            <a:rPr lang="de-DE" sz="1200" b="1" baseline="0" dirty="0">
              <a:latin typeface="Arial" pitchFamily="34" charset="0"/>
              <a:cs typeface="Arial" pitchFamily="34" charset="0"/>
            </a:rPr>
            <a:t> 2017 bis 2020: 150-300 m², ab 2021: 100-400 m²)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0.29165</cdr:x>
      <cdr:y>0.22865</cdr:y>
    </cdr:from>
    <cdr:to>
      <cdr:x>0.36661</cdr:x>
      <cdr:y>0.27786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2451168" y="1122553"/>
          <a:ext cx="630057" cy="24159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+</a:t>
          </a:r>
          <a:r>
            <a:rPr lang="de-DE" b="1" dirty="0">
              <a:latin typeface="Arial" pitchFamily="34" charset="0"/>
              <a:cs typeface="Arial" pitchFamily="34" charset="0"/>
            </a:rPr>
            <a:t>20 </a:t>
          </a:r>
          <a:r>
            <a:rPr lang="de-DE" sz="1100" b="1" dirty="0">
              <a:latin typeface="Arial" pitchFamily="34" charset="0"/>
              <a:cs typeface="Arial" pitchFamily="34" charset="0"/>
            </a:rPr>
            <a:t>%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0.89139</cdr:x>
      <cdr:y>0.22865</cdr:y>
    </cdr:from>
    <cdr:to>
      <cdr:x>0.9623</cdr:x>
      <cdr:y>0.27786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7491728" y="1122553"/>
          <a:ext cx="595984" cy="241592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+31 %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0.59152</cdr:x>
      <cdr:y>0.19932</cdr:y>
    </cdr:from>
    <cdr:to>
      <cdr:x>0.6648</cdr:x>
      <cdr:y>0.24854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4971448" y="978537"/>
          <a:ext cx="615888" cy="24164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+</a:t>
          </a:r>
          <a:r>
            <a:rPr lang="de-DE" b="1" dirty="0">
              <a:latin typeface="Arial" pitchFamily="34" charset="0"/>
              <a:cs typeface="Arial" pitchFamily="34" charset="0"/>
            </a:rPr>
            <a:t>25</a:t>
          </a:r>
          <a:r>
            <a:rPr lang="de-DE" sz="1100" b="1" dirty="0">
              <a:latin typeface="Arial" pitchFamily="34" charset="0"/>
              <a:cs typeface="Arial" pitchFamily="34" charset="0"/>
            </a:rPr>
            <a:t> %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</cdr:x>
      <cdr:y>0.34827</cdr:y>
    </cdr:from>
    <cdr:to>
      <cdr:x>0.03245</cdr:x>
      <cdr:y>0.51597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0" y="1842559"/>
          <a:ext cx="313293" cy="8872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000" b="1">
              <a:latin typeface="Arial" pitchFamily="34" charset="0"/>
              <a:cs typeface="Arial" pitchFamily="34" charset="0"/>
            </a:rPr>
            <a:t>Indexzahl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0.08698</cdr:x>
      <cdr:y>0.5982</cdr:y>
    </cdr:from>
    <cdr:to>
      <cdr:x>0.15698</cdr:x>
      <cdr:y>0.64741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740318" y="3152161"/>
          <a:ext cx="595829" cy="2593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+2 %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0.89975</cdr:x>
      <cdr:y>0.59815</cdr:y>
    </cdr:from>
    <cdr:to>
      <cdr:x>0.96145</cdr:x>
      <cdr:y>0.64736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7658329" y="3151923"/>
          <a:ext cx="525236" cy="25930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-7 %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0.7172</cdr:x>
      <cdr:y>0.59895</cdr:y>
    </cdr:from>
    <cdr:to>
      <cdr:x>0.79235</cdr:x>
      <cdr:y>0.64817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6104553" y="3156131"/>
          <a:ext cx="639678" cy="25936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+10 %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0.62619</cdr:x>
      <cdr:y>0.59615</cdr:y>
    </cdr:from>
    <cdr:to>
      <cdr:x>0.69537</cdr:x>
      <cdr:y>0.64536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5329879" y="3141375"/>
          <a:ext cx="588851" cy="2593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+5 %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0.53611</cdr:x>
      <cdr:y>0.59694</cdr:y>
    </cdr:from>
    <cdr:to>
      <cdr:x>0.60567</cdr:x>
      <cdr:y>0.64616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4563182" y="3145538"/>
          <a:ext cx="592070" cy="25936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-23 %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0.44624</cdr:x>
      <cdr:y>0.60012</cdr:y>
    </cdr:from>
    <cdr:to>
      <cdr:x>0.51881</cdr:x>
      <cdr:y>0.64933</cdr:y>
    </cdr:to>
    <cdr:sp macro="" textlink="">
      <cdr:nvSpPr>
        <cdr:cNvPr id="8" name="Textfeld 1"/>
        <cdr:cNvSpPr txBox="1"/>
      </cdr:nvSpPr>
      <cdr:spPr>
        <a:xfrm xmlns:a="http://schemas.openxmlformats.org/drawingml/2006/main">
          <a:off x="3798266" y="3162287"/>
          <a:ext cx="617630" cy="2593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 baseline="0">
              <a:latin typeface="Arial" pitchFamily="34" charset="0"/>
              <a:cs typeface="Arial" pitchFamily="34" charset="0"/>
            </a:rPr>
            <a:t> 0</a:t>
          </a:r>
          <a:r>
            <a:rPr lang="de-DE" sz="1100" b="1">
              <a:latin typeface="Arial" pitchFamily="34" charset="0"/>
              <a:cs typeface="Arial" pitchFamily="34" charset="0"/>
            </a:rPr>
            <a:t>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0.35574</cdr:x>
      <cdr:y>0.59972</cdr:y>
    </cdr:from>
    <cdr:to>
      <cdr:x>0.42635</cdr:x>
      <cdr:y>0.64893</cdr:y>
    </cdr:to>
    <cdr:sp macro="" textlink="">
      <cdr:nvSpPr>
        <cdr:cNvPr id="9" name="Textfeld 1"/>
        <cdr:cNvSpPr txBox="1"/>
      </cdr:nvSpPr>
      <cdr:spPr>
        <a:xfrm xmlns:a="http://schemas.openxmlformats.org/drawingml/2006/main">
          <a:off x="3027964" y="3160188"/>
          <a:ext cx="601008" cy="2593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+28 %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0.27499</cdr:x>
      <cdr:y>0.59797</cdr:y>
    </cdr:from>
    <cdr:to>
      <cdr:x>0.33976</cdr:x>
      <cdr:y>0.64719</cdr:y>
    </cdr:to>
    <cdr:sp macro="" textlink="">
      <cdr:nvSpPr>
        <cdr:cNvPr id="10" name="Textfeld 1"/>
        <cdr:cNvSpPr txBox="1"/>
      </cdr:nvSpPr>
      <cdr:spPr>
        <a:xfrm xmlns:a="http://schemas.openxmlformats.org/drawingml/2006/main">
          <a:off x="2340618" y="3150967"/>
          <a:ext cx="551280" cy="25936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+1 %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0.17833</cdr:x>
      <cdr:y>0.5982</cdr:y>
    </cdr:from>
    <cdr:to>
      <cdr:x>0.24899</cdr:x>
      <cdr:y>0.64741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1517912" y="3152160"/>
          <a:ext cx="601401" cy="2593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-21 %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0.00622</cdr:x>
      <cdr:y>0.42378</cdr:y>
    </cdr:from>
    <cdr:to>
      <cdr:x>0.03867</cdr:x>
      <cdr:y>0.51597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52915" y="2233083"/>
          <a:ext cx="276225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000" b="1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0.90895</cdr:x>
      <cdr:y>0.63063</cdr:y>
    </cdr:from>
    <cdr:to>
      <cdr:x>0.97532</cdr:x>
      <cdr:y>0.68581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918773" y="3314591"/>
          <a:ext cx="578172" cy="290026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+4 %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0.87777</cdr:x>
      <cdr:y>0.54054</cdr:y>
    </cdr:from>
    <cdr:to>
      <cdr:x>0.94225</cdr:x>
      <cdr:y>0.59572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7647133" y="2841078"/>
          <a:ext cx="561780" cy="29002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+3 %</a:t>
          </a:r>
        </a:p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0.8572</cdr:x>
      <cdr:y>0.43468</cdr:y>
    </cdr:from>
    <cdr:to>
      <cdr:x>0.92572</cdr:x>
      <cdr:y>0.48987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7467927" y="2284678"/>
          <a:ext cx="596970" cy="29007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+7</a:t>
          </a:r>
          <a:r>
            <a:rPr lang="de-DE" sz="1100" b="1" baseline="0">
              <a:latin typeface="Arial" pitchFamily="34" charset="0"/>
              <a:cs typeface="Arial" pitchFamily="34" charset="0"/>
            </a:rPr>
            <a:t> </a:t>
          </a:r>
          <a:r>
            <a:rPr lang="de-DE" sz="1100" b="1">
              <a:latin typeface="Arial" pitchFamily="34" charset="0"/>
              <a:cs typeface="Arial" pitchFamily="34" charset="0"/>
            </a:rPr>
            <a:t>%</a:t>
          </a:r>
        </a:p>
        <a:p xmlns:a="http://schemas.openxmlformats.org/drawingml/2006/main">
          <a:endParaRPr lang="de-DE" sz="110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0.2149</cdr:x>
      <cdr:y>0.4384</cdr:y>
    </cdr:from>
    <cdr:to>
      <cdr:x>0.26844</cdr:x>
      <cdr:y>0.82213</cdr:y>
    </cdr:to>
    <cdr:sp macro="" textlink="">
      <cdr:nvSpPr>
        <cdr:cNvPr id="3" name="Textfeld 2"/>
        <cdr:cNvSpPr txBox="1"/>
      </cdr:nvSpPr>
      <cdr:spPr>
        <a:xfrm xmlns:a="http://schemas.openxmlformats.org/drawingml/2006/main" rot="16200000">
          <a:off x="1096987" y="3079478"/>
          <a:ext cx="2016885" cy="466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000" b="1" dirty="0">
              <a:latin typeface="Arial" pitchFamily="34" charset="0"/>
              <a:cs typeface="Arial" pitchFamily="34" charset="0"/>
            </a:rPr>
            <a:t>keine Angabe </a:t>
          </a:r>
          <a:r>
            <a:rPr lang="de-DE" sz="1000" b="1" i="0" baseline="0" dirty="0">
              <a:latin typeface="Arial" pitchFamily="34" charset="0"/>
              <a:cs typeface="Arial" pitchFamily="34" charset="0"/>
            </a:rPr>
            <a:t>möglich</a:t>
          </a:r>
        </a:p>
      </cdr:txBody>
    </cdr:sp>
  </cdr:relSizeAnchor>
  <cdr:relSizeAnchor xmlns:cdr="http://schemas.openxmlformats.org/drawingml/2006/chartDrawing">
    <cdr:from>
      <cdr:x>0.00888</cdr:x>
      <cdr:y>0.41628</cdr:y>
    </cdr:from>
    <cdr:to>
      <cdr:x>0.05178</cdr:x>
      <cdr:y>0.53488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57150" y="1704975"/>
          <a:ext cx="276225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387" y="3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F6B510E-B7E1-4CE9-A5B4-AF56561CA3E3}" type="datetime1">
              <a:rPr lang="de-DE" smtClean="0"/>
              <a:pPr>
                <a:defRPr/>
              </a:pPr>
              <a:t>21.02.2022</a:t>
            </a:fld>
            <a:endParaRPr 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2681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387" y="9432681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538BB2C-CBAC-46F4-A456-F8EB42FD9F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6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387" y="6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2943A13-680B-443A-A1B6-F7D77AFA72E9}" type="datetime1">
              <a:rPr lang="de-DE" smtClean="0"/>
              <a:pPr>
                <a:defRPr/>
              </a:pPr>
              <a:t>21.02.2022</a:t>
            </a:fld>
            <a:endParaRPr lang="de-DE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3588"/>
            <a:ext cx="4965700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528" y="4716340"/>
            <a:ext cx="4986633" cy="448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2684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387" y="9432684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83A87B5-EF79-4EC8-81F8-D70D95461B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400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1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94E12C2-9744-45CF-BD68-A8198113A8C1}" type="datetime1">
              <a:rPr lang="de-DE" smtClean="0"/>
              <a:pPr>
                <a:defRPr/>
              </a:pPr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de-DE" altLang="de-DE" b="1" dirty="0"/>
              <a:t>	</a:t>
            </a:r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2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9AF53E6-0759-46AD-BD24-531B5CD5BD83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de-DE" altLang="de-DE" b="1" dirty="0"/>
              <a:t>	</a:t>
            </a:r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3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5C40034-15AD-4CD0-8678-EDE27346B398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b="1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4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8FD614B-1E58-4FB7-8E80-74F99356B46C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5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87D661-1B84-44AA-A5D0-74F0CAE1B051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6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87D661-1B84-44AA-A5D0-74F0CAE1B051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41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7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87D661-1B84-44AA-A5D0-74F0CAE1B051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98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8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87D661-1B84-44AA-A5D0-74F0CAE1B051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5898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sz="1200" b="1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2017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Umwandlung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nicht ausreichende Anzahl von Daten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Weiterverkäufe</a:t>
            </a:r>
            <a:r>
              <a:rPr lang="de-DE" dirty="0"/>
              <a:t>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bis 1959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980</a:t>
            </a:r>
            <a:r>
              <a:rPr lang="de-DE" dirty="0"/>
              <a:t>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320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15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92</a:t>
            </a:r>
            <a:r>
              <a:rPr lang="de-DE" dirty="0"/>
              <a:t>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3,2%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                                      1960 bis 1969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820</a:t>
            </a:r>
            <a:r>
              <a:rPr lang="de-DE" dirty="0"/>
              <a:t>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200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24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71</a:t>
            </a:r>
            <a:r>
              <a:rPr lang="de-DE" dirty="0"/>
              <a:t>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0,0%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                                      1970 bis 1979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960</a:t>
            </a:r>
            <a:r>
              <a:rPr lang="de-DE" dirty="0"/>
              <a:t>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300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54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79</a:t>
            </a:r>
            <a:r>
              <a:rPr lang="de-DE" dirty="0"/>
              <a:t>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4,3%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                                      1980 bis 1989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1.150</a:t>
            </a:r>
            <a:r>
              <a:rPr lang="de-DE" dirty="0"/>
              <a:t>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370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22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84</a:t>
            </a:r>
            <a:r>
              <a:rPr lang="de-DE" dirty="0"/>
              <a:t>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15,0%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                                      1990 bis 1999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1.370</a:t>
            </a:r>
            <a:r>
              <a:rPr lang="de-DE" dirty="0"/>
              <a:t>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330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32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84</a:t>
            </a:r>
            <a:r>
              <a:rPr lang="de-DE" dirty="0"/>
              <a:t> 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0,0%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                                      2000 bis 2009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1.690</a:t>
            </a:r>
            <a:r>
              <a:rPr lang="de-DE" dirty="0"/>
              <a:t>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360</a:t>
            </a:r>
            <a:r>
              <a:rPr lang="de-DE" dirty="0"/>
              <a:t>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15</a:t>
            </a:r>
            <a:r>
              <a:rPr lang="de-DE" dirty="0"/>
              <a:t>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85</a:t>
            </a:r>
            <a:r>
              <a:rPr lang="de-DE" dirty="0"/>
              <a:t> 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0,06%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</a:p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            Erstverkäufe</a:t>
            </a:r>
            <a:r>
              <a:rPr lang="de-DE" dirty="0"/>
              <a:t>                                    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2.440</a:t>
            </a:r>
            <a:r>
              <a:rPr lang="de-DE" dirty="0"/>
              <a:t> 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280                   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18</a:t>
            </a:r>
            <a:r>
              <a:rPr lang="de-DE" dirty="0"/>
              <a:t>               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93                         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0,04 %</a:t>
            </a:r>
            <a:r>
              <a:rPr lang="de-DE" dirty="0"/>
              <a:t> </a:t>
            </a:r>
            <a:endParaRPr lang="de-DE" altLang="de-DE" dirty="0"/>
          </a:p>
        </p:txBody>
      </p:sp>
      <p:sp>
        <p:nvSpPr>
          <p:cNvPr id="6144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47E2D5-D87F-42DD-8E55-3B81D2674549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722DEF7-68B7-45DA-92A0-CED059421911}" type="datetime1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xfrm>
            <a:off x="905532" y="4716341"/>
            <a:ext cx="4986633" cy="4640261"/>
          </a:xfrm>
          <a:noFill/>
          <a:ln/>
        </p:spPr>
        <p:txBody>
          <a:bodyPr/>
          <a:lstStyle/>
          <a:p>
            <a:endParaRPr lang="de-DE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94E12C2-9744-45CF-BD68-A8198113A8C1}" type="datetime1">
              <a:rPr lang="de-DE" smtClean="0"/>
              <a:pPr>
                <a:defRPr/>
              </a:pPr>
              <a:t>21.02.2022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1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11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94E12C2-9744-45CF-BD68-A8198113A8C1}" type="datetime1">
              <a:rPr lang="de-DE" smtClean="0"/>
              <a:pPr>
                <a:defRPr/>
              </a:pPr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14B5475-50FB-4727-95AA-09FF4B01890B}" type="datetime1">
              <a:rPr lang="de-DE" smtClean="0"/>
              <a:t>21.02.2022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000" dirty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D02C5-D812-4058-9552-7F43A3259AC4}" type="slidenum">
              <a:rPr lang="de-DE" altLang="de-DE" smtClean="0"/>
              <a:pPr>
                <a:defRPr/>
              </a:pPr>
              <a:t>13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E096B91-6D31-43B0-923B-0E5E744EFA68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000" dirty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D02C5-D812-4058-9552-7F43A3259AC4}" type="slidenum">
              <a:rPr lang="de-DE" altLang="de-DE" smtClean="0"/>
              <a:pPr>
                <a:defRPr/>
              </a:pPr>
              <a:t>14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59FCA11-6165-4F3B-B3C0-DC1CDD84543F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9838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000" dirty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D02C5-D812-4058-9552-7F43A3259AC4}" type="slidenum">
              <a:rPr lang="de-DE" altLang="de-DE" smtClean="0"/>
              <a:pPr>
                <a:defRPr/>
              </a:pPr>
              <a:t>15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14929C4-FEEC-4658-846A-715988A2F598}" type="datetime1">
              <a:rPr lang="de-DE" smtClean="0"/>
              <a:t>21.02.2022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3A87B5-EF79-4EC8-81F8-D70D95461B4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3FF5EB-AB17-4505-A919-B574751ABD39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21.02.2022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de-DE" sz="1700" b="1" u="sng" dirty="0"/>
          </a:p>
        </p:txBody>
      </p:sp>
      <p:sp>
        <p:nvSpPr>
          <p:cNvPr id="5120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AB33BD-78D1-4111-AB5F-AAD80D33396C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8F1552-78E6-48A6-8DFF-47B4C40CC1B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21.02.2022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69452-C09C-4935-8908-5A7C44F5F8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25152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Gutachtrausschuss für Grundstückswerte im Kreis Unna </a:t>
            </a: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4474B-D65C-4F93-B425-30C662DF0D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2A189-8126-4C26-A3FC-B439E623CC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EA827-C3CD-493D-ACC2-916645B8FD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FD9E-4E39-4297-9A1E-1634C5ED4E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52C28-36E3-41E3-8F8F-2DE6D622B2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9295F-B969-45B7-A23F-5399A3EE12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A51B-4BFD-4EFC-852D-10CE537A67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11997-30EA-44A3-8DCE-290BB1D7151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D0-6B54-4D1D-BA00-1CA9546865D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12470-7B15-40AC-85FF-1A8752609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80F1F-D02E-4774-ABD3-F9C4174784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16632"/>
            <a:ext cx="856895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err="1"/>
              <a:t>Gutachtrausschuss</a:t>
            </a:r>
            <a:r>
              <a:rPr lang="de-DE" altLang="de-DE" dirty="0"/>
              <a:t> für Grundstückswerte im Kreis Unna 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858C959-24A9-4CD8-8803-CA5EFAB96B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8028384" y="260648"/>
          <a:ext cx="718419" cy="75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hoto Editor Photo" r:id="rId15" imgW="1142857" imgH="1209524" progId="">
                  <p:embed/>
                </p:oleObj>
              </mc:Choice>
              <mc:Fallback>
                <p:oleObj name="Photo Editor Photo" r:id="rId15" imgW="1142857" imgH="1209524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60648"/>
                        <a:ext cx="718419" cy="759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8"/>
          <p:cNvCxnSpPr/>
          <p:nvPr userDrawn="1"/>
        </p:nvCxnSpPr>
        <p:spPr>
          <a:xfrm>
            <a:off x="323528" y="1196752"/>
            <a:ext cx="856895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ris.nrw.de/borisplus/?lang=d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23528" y="1905000"/>
            <a:ext cx="8640960" cy="39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Immobilienmarkt 2022</a:t>
            </a:r>
            <a:endParaRPr lang="de-DE" altLang="de-DE" sz="4400" b="1" kern="0" dirty="0">
              <a:latin typeface="Arial" pitchFamily="34" charset="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de-DE" altLang="de-DE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endParaRPr kumimoji="0" lang="de-DE" altLang="de-DE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Gutachterausschuss für Grundstückswerte im Kreis Unna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1"/>
          <p:cNvSpPr txBox="1"/>
          <p:nvPr/>
        </p:nvSpPr>
        <p:spPr>
          <a:xfrm>
            <a:off x="6084168" y="1340768"/>
            <a:ext cx="4608512" cy="86409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Anzahl der ausgewerteten</a:t>
            </a:r>
            <a:br>
              <a:rPr lang="de-DE" sz="1200" b="1" dirty="0">
                <a:solidFill>
                  <a:srgbClr val="002060"/>
                </a:solidFill>
                <a:latin typeface="+mj-lt"/>
              </a:rPr>
            </a:br>
            <a:r>
              <a:rPr lang="de-DE" sz="1200" b="1" dirty="0">
                <a:solidFill>
                  <a:srgbClr val="002060"/>
                </a:solidFill>
                <a:latin typeface="+mj-lt"/>
              </a:rPr>
              <a:t>Kaufverträge von 2010 bis 2021</a:t>
            </a:r>
          </a:p>
        </p:txBody>
      </p:sp>
      <p:sp>
        <p:nvSpPr>
          <p:cNvPr id="11" name="Textfeld 1"/>
          <p:cNvSpPr txBox="1"/>
          <p:nvPr/>
        </p:nvSpPr>
        <p:spPr>
          <a:xfrm>
            <a:off x="-1548680" y="6065912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Geldumsatzes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2010 bis 2021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Kaufverträge/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840" y="1340768"/>
          <a:ext cx="576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59832" y="3718665"/>
          <a:ext cx="576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Kaufverträge/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20" name="Diagramm 19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520" y="1406409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feld 1"/>
          <p:cNvSpPr txBox="1"/>
          <p:nvPr/>
        </p:nvSpPr>
        <p:spPr>
          <a:xfrm>
            <a:off x="6516216" y="1196752"/>
            <a:ext cx="2528936" cy="86409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Geldumsatz pro Kaufvertrag</a:t>
            </a:r>
            <a:br>
              <a:rPr lang="de-DE" sz="1200" b="1" dirty="0">
                <a:solidFill>
                  <a:srgbClr val="002060"/>
                </a:solidFill>
                <a:latin typeface="+mj-lt"/>
              </a:rPr>
            </a:br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2010 bis 2021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"/>
          <p:cNvSpPr txBox="1"/>
          <p:nvPr/>
        </p:nvSpPr>
        <p:spPr>
          <a:xfrm>
            <a:off x="5148064" y="1268760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Geldumsatzes</a:t>
            </a:r>
          </a:p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2010 bis 2021</a:t>
            </a:r>
          </a:p>
        </p:txBody>
      </p:sp>
      <p:sp>
        <p:nvSpPr>
          <p:cNvPr id="14" name="Textfeld 1"/>
          <p:cNvSpPr txBox="1"/>
          <p:nvPr/>
        </p:nvSpPr>
        <p:spPr>
          <a:xfrm>
            <a:off x="-540568" y="6309320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Grundstücksmarktbericht NRW 2021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Geldumsatz in Mrd. Euro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Kaufverträge/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520" y="1268760"/>
          <a:ext cx="4932000" cy="26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Grafik 1">
            <a:extLst>
              <a:ext uri="{FF2B5EF4-FFF2-40B4-BE49-F238E27FC236}">
                <a16:creationId xmlns:a16="http://schemas.microsoft.com/office/drawing/2014/main" id="{A5474C50-CC95-454E-AD9E-9AE22557C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553" y="4041364"/>
            <a:ext cx="4741546" cy="2664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751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feld 1"/>
          <p:cNvSpPr txBox="1"/>
          <p:nvPr/>
        </p:nvSpPr>
        <p:spPr>
          <a:xfrm>
            <a:off x="4860032" y="1196752"/>
            <a:ext cx="3960440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durchschnittlichen Kaufpreises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für Ein- und Zweifamilienhäuser, 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Doppelhaushälften und Reihenhäuser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Ein-/ Zweifamilienhäuser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00000000-0008-0000-0C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2283390"/>
              </p:ext>
            </p:extLst>
          </p:nvPr>
        </p:nvGraphicFramePr>
        <p:xfrm>
          <a:off x="25152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598025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Doppelhaushälften/ Reihenendhäuser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00000000-0008-0000-0C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616480"/>
              </p:ext>
            </p:extLst>
          </p:nvPr>
        </p:nvGraphicFramePr>
        <p:xfrm>
          <a:off x="251520" y="1412775"/>
          <a:ext cx="8712968" cy="52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189218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Reihenmittelhaus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562857"/>
              </p:ext>
            </p:extLst>
          </p:nvPr>
        </p:nvGraphicFramePr>
        <p:xfrm>
          <a:off x="25152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149470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323528" y="1484784"/>
          <a:ext cx="8568951" cy="4893519"/>
        </p:xfrm>
        <a:graphic>
          <a:graphicData uri="http://schemas.openxmlformats.org/drawingml/2006/table">
            <a:tbl>
              <a:tblPr/>
              <a:tblGrid>
                <a:gridCol w="1499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3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6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9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450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Art des Verkaufs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Baujahrsklasse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Durchschnittspreis mit zugehöriger Standardabweichung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Anzahl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Durch-schnitts-größe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de-DE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Preisänderungen in % zum Vorjahr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315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€/m²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+/- €/m²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de-DE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Umwandlung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nicht ausreichende Anzahl von Daten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Weiterverkäufe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bis 1959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+ 55,8 %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1960 bis 1969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1.270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+ 21,0 %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1970 bis 1979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+ 26,7 %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1980 bis 1989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+ 23,2 %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1990 bis 1999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1.950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baseline="0" dirty="0">
                          <a:solidFill>
                            <a:srgbClr val="000000"/>
                          </a:solidFill>
                          <a:latin typeface="Arial"/>
                        </a:rPr>
                        <a:t>+ 25,8 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2000 bis 2009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2.240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+ 5,7 %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208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2010 bis 2018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+ 6,1 %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315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315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Erstverkäufe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+ 15,6 %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Durchschnittspreise für Wohnungseigentum 2021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395536" y="2492896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latin typeface="Arial" pitchFamily="34" charset="0"/>
              </a:rPr>
              <a:t>Immobilienrichtwerte 2022</a:t>
            </a:r>
          </a:p>
          <a:p>
            <a:endParaRPr lang="de-DE" sz="1400" b="1" dirty="0">
              <a:latin typeface="Arial" pitchFamily="34" charset="0"/>
            </a:endParaRPr>
          </a:p>
          <a:p>
            <a:endParaRPr lang="de-DE" sz="1400" b="1" dirty="0">
              <a:latin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Immobilienrichtwerte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43608" y="1556792"/>
            <a:ext cx="770485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de-DE" altLang="de-DE" sz="2200" b="1" u="sng" kern="0" dirty="0">
                <a:latin typeface="+mj-lt"/>
                <a:cs typeface="+mn-cs"/>
              </a:rPr>
              <a:t>Teilmärkte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de-DE" altLang="de-DE" sz="2000" b="1" u="sng" kern="0" dirty="0">
              <a:latin typeface="+mj-lt"/>
              <a:cs typeface="+mn-cs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de-DE" altLang="de-DE" sz="2000" b="1" kern="0" dirty="0">
                <a:latin typeface="+mj-lt"/>
                <a:cs typeface="+mn-cs"/>
              </a:rPr>
              <a:t> Ein-/Zweifamilienhäuser (freistehend)</a:t>
            </a:r>
            <a:endParaRPr lang="de-DE" altLang="de-DE" sz="2000" b="1" kern="0" dirty="0">
              <a:solidFill>
                <a:srgbClr val="FF0000"/>
              </a:solidFill>
              <a:latin typeface="+mj-lt"/>
              <a:cs typeface="+mn-cs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de-DE" altLang="de-DE" sz="2000" b="1" kern="0" dirty="0">
                <a:latin typeface="+mj-lt"/>
                <a:cs typeface="+mn-cs"/>
              </a:rPr>
              <a:t> Doppel-/Reihenhäuser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de-DE" altLang="de-DE" sz="2000" b="1" kern="0" dirty="0">
                <a:latin typeface="+mj-lt"/>
                <a:cs typeface="+mn-cs"/>
              </a:rPr>
              <a:t> Eigentumswohnungen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de-DE" altLang="de-DE" sz="2000" b="1" kern="0" dirty="0">
              <a:latin typeface="+mj-lt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de-DE" altLang="de-DE" sz="2000" b="1" kern="0" noProof="0" dirty="0">
                <a:latin typeface="+mj-lt"/>
                <a:cs typeface="+mn-cs"/>
              </a:rPr>
              <a:t>		     drei eigenständige Modelle!</a:t>
            </a: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Pfeil nach oben 4"/>
          <p:cNvSpPr/>
          <p:nvPr/>
        </p:nvSpPr>
        <p:spPr>
          <a:xfrm rot="5400000">
            <a:off x="2159732" y="4113077"/>
            <a:ext cx="504057" cy="1296144"/>
          </a:xfrm>
          <a:prstGeom prst="upArrow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Immobilienrichtwerte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pic>
        <p:nvPicPr>
          <p:cNvPr id="3" name="Grafik 2">
            <a:hlinkClick r:id="rId3"/>
            <a:extLst>
              <a:ext uri="{FF2B5EF4-FFF2-40B4-BE49-F238E27FC236}">
                <a16:creationId xmlns:a16="http://schemas.microsoft.com/office/drawing/2014/main" id="{839D919F-F708-46D9-B037-9DCA3FA14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768" y="5157192"/>
            <a:ext cx="1387554" cy="13875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23528" y="1268760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spcBef>
                <a:spcPct val="20000"/>
              </a:spcBef>
              <a:defRPr/>
            </a:pPr>
            <a:endParaRPr lang="de-DE" altLang="de-DE" sz="2000" b="1" u="sng" kern="0" dirty="0">
              <a:latin typeface="+mj-lt"/>
              <a:cs typeface="+mn-cs"/>
            </a:endParaRPr>
          </a:p>
          <a:p>
            <a:pPr lvl="1">
              <a:spcBef>
                <a:spcPct val="20000"/>
              </a:spcBef>
              <a:defRPr/>
            </a:pPr>
            <a:endParaRPr lang="de-DE" altLang="de-DE" sz="2000" b="1" u="sng" kern="0" dirty="0">
              <a:latin typeface="+mj-lt"/>
              <a:cs typeface="+mn-cs"/>
            </a:endParaRPr>
          </a:p>
          <a:p>
            <a:pPr lvl="3">
              <a:spcBef>
                <a:spcPct val="20000"/>
              </a:spcBef>
              <a:defRPr/>
            </a:pPr>
            <a:endParaRPr lang="de-DE" altLang="de-DE" sz="2000" b="1" u="sng" kern="0" dirty="0">
              <a:latin typeface="+mj-lt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Immobilienrichtwerte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Indexreihen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865279"/>
              </p:ext>
            </p:extLst>
          </p:nvPr>
        </p:nvGraphicFramePr>
        <p:xfrm>
          <a:off x="320632" y="1514359"/>
          <a:ext cx="8404584" cy="4909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Durchschnittspreise für Wohnbauflächen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Grundlage: Kaufpreise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52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Kaufpreise für Wohnbauflächen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281E5F93-D0F7-4D06-BAA4-3D339F76E7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1460" y="1844824"/>
          <a:ext cx="8501079" cy="4176460"/>
        </p:xfrm>
        <a:graphic>
          <a:graphicData uri="http://schemas.openxmlformats.org/drawingml/2006/table">
            <a:tbl>
              <a:tblPr firstRow="1" firstCol="1" bandRow="1"/>
              <a:tblGrid>
                <a:gridCol w="2301001">
                  <a:extLst>
                    <a:ext uri="{9D8B030D-6E8A-4147-A177-3AD203B41FA5}">
                      <a16:colId xmlns:a16="http://schemas.microsoft.com/office/drawing/2014/main" val="2460284413"/>
                    </a:ext>
                  </a:extLst>
                </a:gridCol>
                <a:gridCol w="1548578">
                  <a:extLst>
                    <a:ext uri="{9D8B030D-6E8A-4147-A177-3AD203B41FA5}">
                      <a16:colId xmlns:a16="http://schemas.microsoft.com/office/drawing/2014/main" val="3149824176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1910280850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2754067055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1460484870"/>
                    </a:ext>
                  </a:extLst>
                </a:gridCol>
              </a:tblGrid>
              <a:tr h="61342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Städte und Gemeinden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Kaufpreise für Wohnbauflächen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Euro/m²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D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Anzahl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572864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553105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Bergkamen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018508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Bönen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625621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Fröndenberg/Ruhr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367789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Holzwickede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4156603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Kamen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7482093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Schwerte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8312235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Selm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610174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Werne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065117"/>
                  </a:ext>
                </a:extLst>
              </a:tr>
              <a:tr h="928904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Kreis Unna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6878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40513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Bauplätze pro 1.000 Einwohner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00000000-0008-0000-0300-000006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7747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Durchschnittspreise für Acker- und Grünland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(zusammengefasst aus jeweils 3 Jahrgängen)                      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B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52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Durchschnittspreise für forstwirtschaftliche Flächen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(zusammengefasst aus jeweils 3 Jahrgängen)                      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00000000-0008-0000-0400-000008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152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Standarddesign">
  <a:themeElements>
    <a:clrScheme name="Benutzerdefiniert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595959"/>
      </a:hlink>
      <a:folHlink>
        <a:srgbClr val="595959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Office PowerPoint</Application>
  <PresentationFormat>Bildschirmpräsentation (4:3)</PresentationFormat>
  <Paragraphs>349</Paragraphs>
  <Slides>17</Slides>
  <Notes>17</Notes>
  <HiddenSlides>1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Standarddesign</vt:lpstr>
      <vt:lpstr>Photo Editor 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Kreisverwaltung Unna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Finsterbusch</dc:creator>
  <cp:lastModifiedBy>Maertin, Bianca</cp:lastModifiedBy>
  <cp:revision>2844</cp:revision>
  <cp:lastPrinted>2022-02-18T10:56:22Z</cp:lastPrinted>
  <dcterms:created xsi:type="dcterms:W3CDTF">2004-01-27T10:19:11Z</dcterms:created>
  <dcterms:modified xsi:type="dcterms:W3CDTF">2022-02-21T07:46:25Z</dcterms:modified>
</cp:coreProperties>
</file>