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handoutMasterIdLst>
    <p:handoutMasterId r:id="rId21"/>
  </p:handoutMasterIdLst>
  <p:sldIdLst>
    <p:sldId id="541" r:id="rId3"/>
    <p:sldId id="292" r:id="rId4"/>
    <p:sldId id="533" r:id="rId5"/>
    <p:sldId id="387" r:id="rId6"/>
    <p:sldId id="369" r:id="rId7"/>
    <p:sldId id="351" r:id="rId8"/>
    <p:sldId id="567" r:id="rId9"/>
    <p:sldId id="584" r:id="rId10"/>
    <p:sldId id="521" r:id="rId11"/>
    <p:sldId id="469" r:id="rId12"/>
    <p:sldId id="483" r:id="rId13"/>
    <p:sldId id="484" r:id="rId14"/>
    <p:sldId id="485" r:id="rId15"/>
    <p:sldId id="293" r:id="rId16"/>
    <p:sldId id="560" r:id="rId17"/>
    <p:sldId id="545" r:id="rId18"/>
    <p:sldId id="547" r:id="rId19"/>
  </p:sldIdLst>
  <p:sldSz cx="9144000" cy="6858000" type="screen4x3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001453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373"/>
    <a:srgbClr val="004764"/>
    <a:srgbClr val="0081B4"/>
    <a:srgbClr val="17375E"/>
    <a:srgbClr val="05B8FF"/>
    <a:srgbClr val="10253F"/>
    <a:srgbClr val="A5E5FF"/>
    <a:srgbClr val="77D8FF"/>
    <a:srgbClr val="00473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0" autoAdjust="0"/>
    <p:restoredTop sz="88655" autoAdjust="0"/>
  </p:normalViewPr>
  <p:slideViewPr>
    <p:cSldViewPr>
      <p:cViewPr varScale="1">
        <p:scale>
          <a:sx n="103" d="100"/>
          <a:sy n="103" d="100"/>
        </p:scale>
        <p:origin x="226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2094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kreis-unna.int\dfs\buero\FB62\SG624\Gutachterausschu&#223;\Berichte\Grundst&#252;cksmarktbericht\GMB_2023\Bianca\Sachwertfaktoren_GMB_2023\Auswertung_GMB_2023_Krei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\\kreis-unna.int\dfs\buero\FB62\SG624\Gutachterausschu&#223;\Berichte\Grundst&#252;cksmarktbericht\GMB_2023\Bianca\Pr&#228;sentation\Pr&#228;sentation%202023-Grafik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725109361330838E-2"/>
          <c:y val="7.1162396652739199E-2"/>
          <c:w val="0.88383219597550156"/>
          <c:h val="0.79544158211182003"/>
        </c:manualLayout>
      </c:layout>
      <c:lineChart>
        <c:grouping val="standard"/>
        <c:varyColors val="0"/>
        <c:ser>
          <c:idx val="0"/>
          <c:order val="0"/>
          <c:tx>
            <c:strRef>
              <c:f>'Kaufverträge Geldumsatz 1'!$A$6</c:f>
              <c:strCache>
                <c:ptCount val="1"/>
                <c:pt idx="0">
                  <c:v>Anzahl Kauffälle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cat>
            <c:numRef>
              <c:f>'Kaufverträge Geldumsatz 1'!$F$4:$Q$4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'Kaufverträge Geldumsatz 1'!$F$6:$Q$6</c:f>
              <c:numCache>
                <c:formatCode>General</c:formatCode>
                <c:ptCount val="12"/>
                <c:pt idx="0">
                  <c:v>2076</c:v>
                </c:pt>
                <c:pt idx="1">
                  <c:v>2037</c:v>
                </c:pt>
                <c:pt idx="2">
                  <c:v>2122</c:v>
                </c:pt>
                <c:pt idx="3">
                  <c:v>2279</c:v>
                </c:pt>
                <c:pt idx="4">
                  <c:v>2556</c:v>
                </c:pt>
                <c:pt idx="5">
                  <c:v>2679</c:v>
                </c:pt>
                <c:pt idx="6">
                  <c:v>2381</c:v>
                </c:pt>
                <c:pt idx="7">
                  <c:v>2713</c:v>
                </c:pt>
                <c:pt idx="8">
                  <c:v>2666</c:v>
                </c:pt>
                <c:pt idx="9">
                  <c:v>2825</c:v>
                </c:pt>
                <c:pt idx="10">
                  <c:v>2777</c:v>
                </c:pt>
                <c:pt idx="11">
                  <c:v>2239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E8-4674-9A44-839694CCF0F3}"/>
            </c:ext>
          </c:extLst>
        </c:ser>
        <c:ser>
          <c:idx val="3"/>
          <c:order val="1"/>
          <c:tx>
            <c:strRef>
              <c:f>'Kaufverträge Geldumsatz 1'!$A$6</c:f>
              <c:strCache>
                <c:ptCount val="1"/>
                <c:pt idx="0">
                  <c:v>Anzahl Kauffälle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'Kaufverträge Geldumsatz 1'!$F$4:$Q$4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'Kaufverträge Geldumsatz 1'!$F$6:$Q$6</c:f>
              <c:numCache>
                <c:formatCode>General</c:formatCode>
                <c:ptCount val="12"/>
                <c:pt idx="0">
                  <c:v>2076</c:v>
                </c:pt>
                <c:pt idx="1">
                  <c:v>2037</c:v>
                </c:pt>
                <c:pt idx="2">
                  <c:v>2122</c:v>
                </c:pt>
                <c:pt idx="3">
                  <c:v>2279</c:v>
                </c:pt>
                <c:pt idx="4">
                  <c:v>2556</c:v>
                </c:pt>
                <c:pt idx="5">
                  <c:v>2679</c:v>
                </c:pt>
                <c:pt idx="6">
                  <c:v>2381</c:v>
                </c:pt>
                <c:pt idx="7">
                  <c:v>2713</c:v>
                </c:pt>
                <c:pt idx="8">
                  <c:v>2666</c:v>
                </c:pt>
                <c:pt idx="9">
                  <c:v>2825</c:v>
                </c:pt>
                <c:pt idx="10">
                  <c:v>2777</c:v>
                </c:pt>
                <c:pt idx="11">
                  <c:v>2239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E8-4674-9A44-839694CCF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721536"/>
        <c:axId val="220723072"/>
      </c:lineChart>
      <c:catAx>
        <c:axId val="22072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723072"/>
        <c:crosses val="autoZero"/>
        <c:auto val="1"/>
        <c:lblAlgn val="ctr"/>
        <c:lblOffset val="100"/>
        <c:noMultiLvlLbl val="0"/>
      </c:catAx>
      <c:valAx>
        <c:axId val="220723072"/>
        <c:scaling>
          <c:orientation val="minMax"/>
          <c:max val="2900"/>
          <c:min val="2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721536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72510936133088E-2"/>
          <c:y val="7.1162396652739199E-2"/>
          <c:w val="0.86587919535623092"/>
          <c:h val="0.79544158211182003"/>
        </c:manualLayout>
      </c:layout>
      <c:lineChart>
        <c:grouping val="standard"/>
        <c:varyColors val="0"/>
        <c:ser>
          <c:idx val="3"/>
          <c:order val="0"/>
          <c:tx>
            <c:strRef>
              <c:f>'Kaufverträge Geldumsatz 1'!$A$8</c:f>
              <c:strCache>
                <c:ptCount val="1"/>
                <c:pt idx="0">
                  <c:v>Geldumsatz in Mio.€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dLbls>
            <c:dLbl>
              <c:idx val="0"/>
              <c:layout>
                <c:manualLayout>
                  <c:x val="-4.2893619320817256E-2"/>
                  <c:y val="-5.1607502593073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01-45D4-A85E-1BA4A1CE34C1}"/>
                </c:ext>
              </c:extLst>
            </c:dLbl>
            <c:dLbl>
              <c:idx val="1"/>
              <c:layout>
                <c:manualLayout>
                  <c:x val="-5.310638582577374E-2"/>
                  <c:y val="6.4509378241342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01-45D4-A85E-1BA4A1CE34C1}"/>
                </c:ext>
              </c:extLst>
            </c:dLbl>
            <c:dLbl>
              <c:idx val="2"/>
              <c:layout>
                <c:manualLayout>
                  <c:x val="-2.8595746213878205E-2"/>
                  <c:y val="5.5908127809163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01-45D4-A85E-1BA4A1CE34C1}"/>
                </c:ext>
              </c:extLst>
            </c:dLbl>
            <c:dLbl>
              <c:idx val="5"/>
              <c:layout>
                <c:manualLayout>
                  <c:x val="-7.4892755868840941E-17"/>
                  <c:y val="2.580375129653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01-45D4-A85E-1BA4A1CE34C1}"/>
                </c:ext>
              </c:extLst>
            </c:dLbl>
            <c:dLbl>
              <c:idx val="6"/>
              <c:layout>
                <c:manualLayout>
                  <c:x val="-8.5787238641634581E-2"/>
                  <c:y val="-5.1607502593073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01-45D4-A85E-1BA4A1CE34C1}"/>
                </c:ext>
              </c:extLst>
            </c:dLbl>
            <c:dLbl>
              <c:idx val="7"/>
              <c:layout>
                <c:manualLayout>
                  <c:x val="-6.1276599029738933E-3"/>
                  <c:y val="2.5803751296536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01-45D4-A85E-1BA4A1CE34C1}"/>
                </c:ext>
              </c:extLst>
            </c:dLbl>
            <c:dLbl>
              <c:idx val="9"/>
              <c:layout>
                <c:manualLayout>
                  <c:x val="-0.12255319805947787"/>
                  <c:y val="-1.2901875648268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01-45D4-A85E-1BA4A1CE34C1}"/>
                </c:ext>
              </c:extLst>
            </c:dLbl>
            <c:dLbl>
              <c:idx val="11"/>
              <c:layout>
                <c:manualLayout>
                  <c:x val="-3.4723406116852061E-2"/>
                  <c:y val="5.5908127809163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01-45D4-A85E-1BA4A1CE34C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'Kaufverträge Geldumsatz 1'!$F$4:$Q$4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'Kaufverträge Geldumsatz 1'!$F$8:$Q$8</c:f>
              <c:numCache>
                <c:formatCode>0,,\ "Mio"</c:formatCode>
                <c:ptCount val="12"/>
                <c:pt idx="0">
                  <c:v>330000000</c:v>
                </c:pt>
                <c:pt idx="1">
                  <c:v>327000000</c:v>
                </c:pt>
                <c:pt idx="2">
                  <c:v>343000000</c:v>
                </c:pt>
                <c:pt idx="3">
                  <c:v>337000000</c:v>
                </c:pt>
                <c:pt idx="4">
                  <c:v>421000000</c:v>
                </c:pt>
                <c:pt idx="5">
                  <c:v>489000000</c:v>
                </c:pt>
                <c:pt idx="6">
                  <c:v>539000000</c:v>
                </c:pt>
                <c:pt idx="7">
                  <c:v>550000000</c:v>
                </c:pt>
                <c:pt idx="8">
                  <c:v>586000000</c:v>
                </c:pt>
                <c:pt idx="9">
                  <c:v>693000000</c:v>
                </c:pt>
                <c:pt idx="10">
                  <c:v>875000000</c:v>
                </c:pt>
                <c:pt idx="11">
                  <c:v>687000000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201-45D4-A85E-1BA4A1CE3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866432"/>
        <c:axId val="220867968"/>
      </c:lineChart>
      <c:catAx>
        <c:axId val="22086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867968"/>
        <c:crosses val="autoZero"/>
        <c:auto val="1"/>
        <c:lblAlgn val="ctr"/>
        <c:lblOffset val="100"/>
        <c:noMultiLvlLbl val="0"/>
      </c:catAx>
      <c:valAx>
        <c:axId val="220867968"/>
        <c:scaling>
          <c:orientation val="minMax"/>
          <c:max val="900000000"/>
          <c:min val="200000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0,,\ &quot;Mio&quot;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866432"/>
        <c:crosses val="autoZero"/>
        <c:crossBetween val="between"/>
        <c:minorUnit val="10000000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71748096705302"/>
          <c:y val="6.1147860627888406E-2"/>
          <c:w val="0.84912375083549341"/>
          <c:h val="0.82882368310240107"/>
        </c:manualLayout>
      </c:layout>
      <c:lineChart>
        <c:grouping val="standard"/>
        <c:varyColors val="0"/>
        <c:ser>
          <c:idx val="3"/>
          <c:order val="0"/>
          <c:tx>
            <c:strRef>
              <c:f>'Kaufverträge Geldumsatz 1'!$A$9</c:f>
              <c:strCache>
                <c:ptCount val="1"/>
                <c:pt idx="0">
                  <c:v>Geldumsatz/Kauffall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cat>
            <c:numRef>
              <c:f>'Kaufverträge Geldumsatz 1'!$F$4:$Q$4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'Kaufverträge Geldumsatz 1'!$F$9:$Q$9</c:f>
              <c:numCache>
                <c:formatCode>#,##0</c:formatCode>
                <c:ptCount val="12"/>
                <c:pt idx="0">
                  <c:v>158959.53757225434</c:v>
                </c:pt>
                <c:pt idx="1">
                  <c:v>160530.1914580265</c:v>
                </c:pt>
                <c:pt idx="2">
                  <c:v>161639.96229971724</c:v>
                </c:pt>
                <c:pt idx="3">
                  <c:v>147871.87362878455</c:v>
                </c:pt>
                <c:pt idx="4">
                  <c:v>164710.48513302035</c:v>
                </c:pt>
                <c:pt idx="5">
                  <c:v>182530.79507278834</c:v>
                </c:pt>
                <c:pt idx="6">
                  <c:v>226375.47249055019</c:v>
                </c:pt>
                <c:pt idx="7">
                  <c:v>202727.60781422778</c:v>
                </c:pt>
                <c:pt idx="8">
                  <c:v>219804.95123780947</c:v>
                </c:pt>
                <c:pt idx="9">
                  <c:v>245309.73451327434</c:v>
                </c:pt>
                <c:pt idx="10">
                  <c:v>315088.22470291681</c:v>
                </c:pt>
                <c:pt idx="11">
                  <c:v>306833.40777132649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02-41EF-81D9-52D9267A7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0844800"/>
        <c:axId val="220846720"/>
      </c:lineChart>
      <c:catAx>
        <c:axId val="22084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0846720"/>
        <c:crosses val="autoZero"/>
        <c:auto val="1"/>
        <c:lblAlgn val="ctr"/>
        <c:lblOffset val="100"/>
        <c:noMultiLvlLbl val="0"/>
      </c:catAx>
      <c:valAx>
        <c:axId val="220846720"/>
        <c:scaling>
          <c:orientation val="minMax"/>
          <c:max val="325000"/>
          <c:min val="125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\ &quot;€&quot;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0844800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'Kaufverträge Geldumsatz 1'!$A$8</c:f>
              <c:strCache>
                <c:ptCount val="1"/>
                <c:pt idx="0">
                  <c:v>Geldumsatz in Mio.€</c:v>
                </c:pt>
              </c:strCache>
            </c:strRef>
          </c:tx>
          <c:spPr>
            <a:solidFill>
              <a:srgbClr val="009EE0"/>
            </a:solidFill>
          </c:spPr>
          <c:invertIfNegative val="0"/>
          <c:cat>
            <c:numRef>
              <c:f>'Kaufverträge Geldumsatz 1'!$F$4:$Q$4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'Kaufverträge Geldumsatz 1'!$F$8:$Q$8</c:f>
              <c:numCache>
                <c:formatCode>0,,\ "Mio"</c:formatCode>
                <c:ptCount val="12"/>
                <c:pt idx="0">
                  <c:v>330000000</c:v>
                </c:pt>
                <c:pt idx="1">
                  <c:v>327000000</c:v>
                </c:pt>
                <c:pt idx="2">
                  <c:v>343000000</c:v>
                </c:pt>
                <c:pt idx="3">
                  <c:v>337000000</c:v>
                </c:pt>
                <c:pt idx="4">
                  <c:v>421000000</c:v>
                </c:pt>
                <c:pt idx="5">
                  <c:v>489000000</c:v>
                </c:pt>
                <c:pt idx="6">
                  <c:v>539000000</c:v>
                </c:pt>
                <c:pt idx="7">
                  <c:v>550000000</c:v>
                </c:pt>
                <c:pt idx="8">
                  <c:v>586000000</c:v>
                </c:pt>
                <c:pt idx="9">
                  <c:v>693000000</c:v>
                </c:pt>
                <c:pt idx="10">
                  <c:v>875000000</c:v>
                </c:pt>
                <c:pt idx="11">
                  <c:v>687000000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2-46D4-ACB2-18263FFF0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771072"/>
        <c:axId val="220772608"/>
      </c:barChart>
      <c:catAx>
        <c:axId val="22077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22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000" b="1" i="0" baseline="0">
                <a:latin typeface="Arial" pitchFamily="34" charset="0"/>
              </a:defRPr>
            </a:pPr>
            <a:endParaRPr lang="de-DE"/>
          </a:p>
        </c:txPr>
        <c:crossAx val="220772608"/>
        <c:crosses val="autoZero"/>
        <c:auto val="1"/>
        <c:lblAlgn val="ctr"/>
        <c:lblOffset val="100"/>
        <c:noMultiLvlLbl val="0"/>
      </c:catAx>
      <c:valAx>
        <c:axId val="220772608"/>
        <c:scaling>
          <c:orientation val="minMax"/>
          <c:max val="900000200"/>
          <c:min val="20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,,\ &quot;Mio&quot;" sourceLinked="1"/>
        <c:majorTickMark val="out"/>
        <c:minorTickMark val="none"/>
        <c:tickLblPos val="nextTo"/>
        <c:spPr>
          <a:ln w="22225">
            <a:solidFill>
              <a:sysClr val="window" lastClr="FFFFFF"/>
            </a:solidFill>
          </a:ln>
        </c:spPr>
        <c:txPr>
          <a:bodyPr/>
          <a:lstStyle/>
          <a:p>
            <a:pPr>
              <a:defRPr sz="1000" b="1" i="0" baseline="0">
                <a:latin typeface="Arial" pitchFamily="34" charset="0"/>
              </a:defRPr>
            </a:pPr>
            <a:endParaRPr lang="de-DE"/>
          </a:p>
        </c:txPr>
        <c:crossAx val="2207710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65601380370976"/>
          <c:y val="7.116237875626906E-2"/>
          <c:w val="0.8444743938693936"/>
          <c:h val="0.7787505316165344"/>
        </c:manualLayout>
      </c:layout>
      <c:lineChart>
        <c:grouping val="standard"/>
        <c:varyColors val="0"/>
        <c:ser>
          <c:idx val="3"/>
          <c:order val="0"/>
          <c:tx>
            <c:strRef>
              <c:f>'Entwicklung KP '!$A$5</c:f>
              <c:strCache>
                <c:ptCount val="1"/>
                <c:pt idx="0">
                  <c:v>durchschn. KP 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8"/>
            <c:spPr>
              <a:solidFill>
                <a:srgbClr val="A5E5FF"/>
              </a:solidFill>
              <a:ln>
                <a:solidFill>
                  <a:srgbClr val="004764"/>
                </a:solidFill>
              </a:ln>
            </c:spPr>
          </c:marker>
          <c:cat>
            <c:numRef>
              <c:f>'Entwicklung KP '!$F$4:$L$4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'Entwicklung KP '!$F$5:$L$5</c:f>
              <c:numCache>
                <c:formatCode>#,##0.00</c:formatCode>
                <c:ptCount val="7"/>
                <c:pt idx="0">
                  <c:v>196451.91</c:v>
                </c:pt>
                <c:pt idx="1">
                  <c:v>204831.74</c:v>
                </c:pt>
                <c:pt idx="2">
                  <c:v>229755.39</c:v>
                </c:pt>
                <c:pt idx="3">
                  <c:v>246112.54933549432</c:v>
                </c:pt>
                <c:pt idx="4">
                  <c:v>266710.1221719457</c:v>
                </c:pt>
                <c:pt idx="5">
                  <c:v>314929.65999999997</c:v>
                </c:pt>
                <c:pt idx="6">
                  <c:v>344033.44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C-49EE-A84D-FE509BBC6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100672"/>
        <c:axId val="221111040"/>
      </c:lineChart>
      <c:catAx>
        <c:axId val="22110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/>
          <a:lstStyle/>
          <a:p>
            <a:pPr>
              <a:defRPr sz="1100" b="1" i="0" baseline="0"/>
            </a:pPr>
            <a:endParaRPr lang="de-DE"/>
          </a:p>
        </c:txPr>
        <c:crossAx val="221111040"/>
        <c:crosses val="autoZero"/>
        <c:auto val="1"/>
        <c:lblAlgn val="ctr"/>
        <c:lblOffset val="100"/>
        <c:noMultiLvlLbl val="0"/>
      </c:catAx>
      <c:valAx>
        <c:axId val="221111040"/>
        <c:scaling>
          <c:orientation val="minMax"/>
          <c:max val="360000"/>
          <c:min val="180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\ &quot;€&quot;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1" i="0" baseline="0"/>
            </a:pPr>
            <a:endParaRPr lang="de-DE"/>
          </a:p>
        </c:txPr>
        <c:crossAx val="221100672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51671371267297E-2"/>
          <c:y val="7.3366026615094324E-2"/>
          <c:w val="0.84096546107838155"/>
          <c:h val="0.7542630197541097"/>
        </c:manualLayout>
      </c:layout>
      <c:scatterChart>
        <c:scatterStyle val="lineMarker"/>
        <c:varyColors val="0"/>
        <c:ser>
          <c:idx val="3"/>
          <c:order val="0"/>
          <c:tx>
            <c:strRef>
              <c:f>Übersicht!$H$8</c:f>
              <c:strCache>
                <c:ptCount val="1"/>
                <c:pt idx="0">
                  <c:v>GMB 2018 (Daten 2017)</c:v>
                </c:pt>
              </c:strCache>
            </c:strRef>
          </c:tx>
          <c:spPr>
            <a:ln w="22225">
              <a:solidFill>
                <a:schemeClr val="tx1">
                  <a:alpha val="94000"/>
                </a:schemeClr>
              </a:solidFill>
            </a:ln>
          </c:spPr>
          <c:marker>
            <c:symbol val="diamond"/>
            <c:size val="8"/>
            <c:spPr>
              <a:solidFill>
                <a:srgbClr val="10253F"/>
              </a:solidFill>
              <a:ln w="6350">
                <a:solidFill>
                  <a:schemeClr val="tx1"/>
                </a:solidFill>
              </a:ln>
            </c:spPr>
          </c:marker>
          <c:xVal>
            <c:numRef>
              <c:f>Übersicht!$R$11:$R$52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Übersicht!$H$11:$H$52</c:f>
              <c:numCache>
                <c:formatCode>0.00</c:formatCode>
                <c:ptCount val="42"/>
                <c:pt idx="0">
                  <c:v>1.1887273568354133</c:v>
                </c:pt>
                <c:pt idx="1">
                  <c:v>1.1647146264048747</c:v>
                </c:pt>
                <c:pt idx="2">
                  <c:v>1.1435338970728584</c:v>
                </c:pt>
                <c:pt idx="3">
                  <c:v>1.1245870890542524</c:v>
                </c:pt>
                <c:pt idx="4">
                  <c:v>1.1074476163808646</c:v>
                </c:pt>
                <c:pt idx="5">
                  <c:v>1.0918005037508252</c:v>
                </c:pt>
                <c:pt idx="6">
                  <c:v>1.0774065554476002</c:v>
                </c:pt>
                <c:pt idx="7">
                  <c:v>1.0640798408593306</c:v>
                </c:pt>
                <c:pt idx="8">
                  <c:v>1.0516729664002029</c:v>
                </c:pt>
                <c:pt idx="9">
                  <c:v>1.040067110428792</c:v>
                </c:pt>
                <c:pt idx="10">
                  <c:v>1.0291650845267268</c:v>
                </c:pt>
                <c:pt idx="11">
                  <c:v>1.0188863810967757</c:v>
                </c:pt>
                <c:pt idx="12">
                  <c:v>1.0091635617359223</c:v>
                </c:pt>
                <c:pt idx="13">
                  <c:v>0.99993957307816972</c:v>
                </c:pt>
                <c:pt idx="14">
                  <c:v>0.99116571820528065</c:v>
                </c:pt>
                <c:pt idx="15">
                  <c:v>0.98280010040478194</c:v>
                </c:pt>
                <c:pt idx="16">
                  <c:v>0.97480641314670624</c:v>
                </c:pt>
                <c:pt idx="17">
                  <c:v>0.96715298777474246</c:v>
                </c:pt>
                <c:pt idx="18">
                  <c:v>0.95981203572754747</c:v>
                </c:pt>
                <c:pt idx="19">
                  <c:v>0.95275903947151708</c:v>
                </c:pt>
                <c:pt idx="20">
                  <c:v>0.94597225844272614</c:v>
                </c:pt>
                <c:pt idx="21">
                  <c:v>0.9394323248832479</c:v>
                </c:pt>
                <c:pt idx="22">
                  <c:v>0.93312191063145278</c:v>
                </c:pt>
                <c:pt idx="23">
                  <c:v>0.92702545042412021</c:v>
                </c:pt>
                <c:pt idx="24">
                  <c:v>0.92112891058552471</c:v>
                </c:pt>
                <c:pt idx="25">
                  <c:v>0.91541959445270926</c:v>
                </c:pt>
                <c:pt idx="26">
                  <c:v>0.90988597775073243</c:v>
                </c:pt>
                <c:pt idx="27">
                  <c:v>0.90451756855064414</c:v>
                </c:pt>
                <c:pt idx="28">
                  <c:v>0.89930478753262522</c:v>
                </c:pt>
                <c:pt idx="29">
                  <c:v>0.89423886512069295</c:v>
                </c:pt>
                <c:pt idx="30">
                  <c:v>0.88931175271423024</c:v>
                </c:pt>
                <c:pt idx="31">
                  <c:v>0.88451604575983955</c:v>
                </c:pt>
                <c:pt idx="32">
                  <c:v>0.87984491681746757</c:v>
                </c:pt>
                <c:pt idx="33">
                  <c:v>0.87529205710208702</c:v>
                </c:pt>
                <c:pt idx="34">
                  <c:v>0.87085162524479642</c:v>
                </c:pt>
                <c:pt idx="35">
                  <c:v>0.86651820222919795</c:v>
                </c:pt>
                <c:pt idx="36">
                  <c:v>0.86228675163093849</c:v>
                </c:pt>
                <c:pt idx="37">
                  <c:v>0.85815258442869924</c:v>
                </c:pt>
                <c:pt idx="38">
                  <c:v>0.85411132777007026</c:v>
                </c:pt>
                <c:pt idx="39">
                  <c:v>0.85015889717062398</c:v>
                </c:pt>
                <c:pt idx="40">
                  <c:v>0.84629147170306362</c:v>
                </c:pt>
                <c:pt idx="41">
                  <c:v>0.84250547179865931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EC1-4AD7-8EAE-113E973FCC41}"/>
            </c:ext>
          </c:extLst>
        </c:ser>
        <c:ser>
          <c:idx val="1"/>
          <c:order val="1"/>
          <c:tx>
            <c:strRef>
              <c:f>Übersicht!$G$8</c:f>
              <c:strCache>
                <c:ptCount val="1"/>
                <c:pt idx="0">
                  <c:v>GMB 2019 (Daten 2018)</c:v>
                </c:pt>
              </c:strCache>
            </c:strRef>
          </c:tx>
          <c:spPr>
            <a:ln w="22225">
              <a:solidFill>
                <a:schemeClr val="tx1"/>
              </a:solidFill>
              <a:prstDash val="solid"/>
            </a:ln>
          </c:spPr>
          <c:marker>
            <c:symbol val="triangle"/>
            <c:size val="8"/>
            <c:spPr>
              <a:solidFill>
                <a:srgbClr val="A5E5FF"/>
              </a:solidFill>
              <a:ln w="6350">
                <a:solidFill>
                  <a:schemeClr val="tx1"/>
                </a:solidFill>
                <a:prstDash val="solid"/>
              </a:ln>
            </c:spPr>
          </c:marker>
          <c:xVal>
            <c:numRef>
              <c:f>Übersicht!$B$11:$B$52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Übersicht!$G$11:$G$52</c:f>
              <c:numCache>
                <c:formatCode>0.00</c:formatCode>
                <c:ptCount val="42"/>
                <c:pt idx="0">
                  <c:v>1.2612588335894945</c:v>
                </c:pt>
                <c:pt idx="1">
                  <c:v>1.2363719683224499</c:v>
                </c:pt>
                <c:pt idx="2">
                  <c:v>1.2144201974204094</c:v>
                </c:pt>
                <c:pt idx="3">
                  <c:v>1.1947836692145235</c:v>
                </c:pt>
                <c:pt idx="4">
                  <c:v>1.1770202687380693</c:v>
                </c:pt>
                <c:pt idx="5">
                  <c:v>1.1608035546509932</c:v>
                </c:pt>
                <c:pt idx="6">
                  <c:v>1.145885623800964</c:v>
                </c:pt>
                <c:pt idx="7">
                  <c:v>1.132073777148622</c:v>
                </c:pt>
                <c:pt idx="8">
                  <c:v>1.1192152555430668</c:v>
                </c:pt>
                <c:pt idx="9">
                  <c:v>1.1071869118815774</c:v>
                </c:pt>
                <c:pt idx="10">
                  <c:v>1.0958880197981729</c:v>
                </c:pt>
                <c:pt idx="11">
                  <c:v>1.0852351409795369</c:v>
                </c:pt>
                <c:pt idx="12">
                  <c:v>1.0751583820641222</c:v>
                </c:pt>
                <c:pt idx="13">
                  <c:v>1.0655986127736505</c:v>
                </c:pt>
                <c:pt idx="14">
                  <c:v>1.0565053634771653</c:v>
                </c:pt>
                <c:pt idx="15">
                  <c:v>1.0478352122971968</c:v>
                </c:pt>
                <c:pt idx="16">
                  <c:v>1.0395505310380582</c:v>
                </c:pt>
                <c:pt idx="17">
                  <c:v>1.0316184982101206</c:v>
                </c:pt>
                <c:pt idx="18">
                  <c:v>1.0240103136657241</c:v>
                </c:pt>
                <c:pt idx="19">
                  <c:v>1.0167005673600911</c:v>
                </c:pt>
                <c:pt idx="20">
                  <c:v>1.0096667273080802</c:v>
                </c:pt>
                <c:pt idx="21">
                  <c:v>1.0028887207077495</c:v>
                </c:pt>
                <c:pt idx="22">
                  <c:v>0.99634858860082565</c:v>
                </c:pt>
                <c:pt idx="23">
                  <c:v>0.99003019910219425</c:v>
                </c:pt>
                <c:pt idx="24">
                  <c:v>0.98391900766857621</c:v>
                </c:pt>
                <c:pt idx="25">
                  <c:v>0.97800185544070484</c:v>
                </c:pt>
                <c:pt idx="26">
                  <c:v>0.97226679862573961</c:v>
                </c:pt>
                <c:pt idx="27">
                  <c:v>0.96670296335730033</c:v>
                </c:pt>
                <c:pt idx="28">
                  <c:v>0.96130042159982265</c:v>
                </c:pt>
                <c:pt idx="29">
                  <c:v>0.95605008453866391</c:v>
                </c:pt>
                <c:pt idx="30">
                  <c:v>0.95094361058019805</c:v>
                </c:pt>
                <c:pt idx="31">
                  <c:v>0.94597332562324965</c:v>
                </c:pt>
                <c:pt idx="32">
                  <c:v>0.94113215368863479</c:v>
                </c:pt>
                <c:pt idx="33">
                  <c:v>0.93641355633277801</c:v>
                </c:pt>
                <c:pt idx="34">
                  <c:v>0.93181147954357035</c:v>
                </c:pt>
                <c:pt idx="35">
                  <c:v>0.92732030703629276</c:v>
                </c:pt>
                <c:pt idx="36">
                  <c:v>0.92293481904575936</c:v>
                </c:pt>
                <c:pt idx="37">
                  <c:v>0.91865015585632381</c:v>
                </c:pt>
                <c:pt idx="38">
                  <c:v>0.91446178543073753</c:v>
                </c:pt>
                <c:pt idx="39">
                  <c:v>0.91036547459718564</c:v>
                </c:pt>
                <c:pt idx="40">
                  <c:v>0.90635726333525035</c:v>
                </c:pt>
                <c:pt idx="41">
                  <c:v>0.90243344176924767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EC1-4AD7-8EAE-113E973FCC41}"/>
            </c:ext>
          </c:extLst>
        </c:ser>
        <c:ser>
          <c:idx val="4"/>
          <c:order val="2"/>
          <c:tx>
            <c:strRef>
              <c:f>Übersicht!$F$8</c:f>
              <c:strCache>
                <c:ptCount val="1"/>
                <c:pt idx="0">
                  <c:v>GMB 2020 (Daten 2019)</c:v>
                </c:pt>
              </c:strCache>
            </c:strRef>
          </c:tx>
          <c:spPr>
            <a:ln w="22225">
              <a:solidFill>
                <a:srgbClr val="000000"/>
              </a:solidFill>
            </a:ln>
          </c:spPr>
          <c:marker>
            <c:symbol val="square"/>
            <c:size val="7"/>
            <c:spPr>
              <a:solidFill>
                <a:srgbClr val="05B8FF"/>
              </a:solidFill>
              <a:ln w="6350">
                <a:solidFill>
                  <a:schemeClr val="tx1"/>
                </a:solidFill>
              </a:ln>
            </c:spPr>
          </c:marker>
          <c:xVal>
            <c:numRef>
              <c:f>Übersicht!$B$11:$B$52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Übersicht!$F$11:$F$52</c:f>
              <c:numCache>
                <c:formatCode>#,##0.00</c:formatCode>
                <c:ptCount val="42"/>
                <c:pt idx="0">
                  <c:v>1.2839027924502688</c:v>
                </c:pt>
                <c:pt idx="1">
                  <c:v>1.259686106674176</c:v>
                </c:pt>
                <c:pt idx="2">
                  <c:v>1.2383254759776516</c:v>
                </c:pt>
                <c:pt idx="3">
                  <c:v>1.2192177407047393</c:v>
                </c:pt>
                <c:pt idx="4">
                  <c:v>1.2019326916221287</c:v>
                </c:pt>
                <c:pt idx="5">
                  <c:v>1.1861526781429905</c:v>
                </c:pt>
                <c:pt idx="6">
                  <c:v>1.1716364729099018</c:v>
                </c:pt>
                <c:pt idx="7">
                  <c:v>1.1581965660844227</c:v>
                </c:pt>
                <c:pt idx="8">
                  <c:v>1.1456843121735543</c:v>
                </c:pt>
                <c:pt idx="9">
                  <c:v>1.1339798803083294</c:v>
                </c:pt>
                <c:pt idx="10">
                  <c:v>1.1229852565875142</c:v>
                </c:pt>
                <c:pt idx="11">
                  <c:v>1.1126192496118055</c:v>
                </c:pt>
                <c:pt idx="12">
                  <c:v>1.1028138481810688</c:v>
                </c:pt>
                <c:pt idx="13">
                  <c:v>1.0935115143388932</c:v>
                </c:pt>
                <c:pt idx="14">
                  <c:v>1.0846631375532372</c:v>
                </c:pt>
                <c:pt idx="15">
                  <c:v>1.0762264652562825</c:v>
                </c:pt>
                <c:pt idx="16">
                  <c:v>1.0681648825436811</c:v>
                </c:pt>
                <c:pt idx="17">
                  <c:v>1.0604464517771444</c:v>
                </c:pt>
                <c:pt idx="18">
                  <c:v>1.0530431483694569</c:v>
                </c:pt>
                <c:pt idx="19">
                  <c:v>1.0459302465440556</c:v>
                </c:pt>
                <c:pt idx="20">
                  <c:v>1.0390858210806204</c:v>
                </c:pt>
                <c:pt idx="21">
                  <c:v>1.0324903397185761</c:v>
                </c:pt>
                <c:pt idx="22">
                  <c:v>1.026126327117229</c:v>
                </c:pt>
                <c:pt idx="23">
                  <c:v>1.0199780858077081</c:v>
                </c:pt>
                <c:pt idx="24">
                  <c:v>1.0140314629173819</c:v>
                </c:pt>
                <c:pt idx="25">
                  <c:v>1.0082736539424833</c:v>
                </c:pt>
                <c:pt idx="26">
                  <c:v>1.002693036725097</c:v>
                </c:pt>
                <c:pt idx="27">
                  <c:v>0.99727903022166808</c:v>
                </c:pt>
                <c:pt idx="28">
                  <c:v>0.99202197374913981</c:v>
                </c:pt>
                <c:pt idx="29">
                  <c:v>0.98691302324595931</c:v>
                </c:pt>
                <c:pt idx="30">
                  <c:v>0.98194406174964222</c:v>
                </c:pt>
                <c:pt idx="31">
                  <c:v>0.97710762181522259</c:v>
                </c:pt>
                <c:pt idx="32">
                  <c:v>0.97239681801287059</c:v>
                </c:pt>
                <c:pt idx="33">
                  <c:v>0.96780528797304699</c:v>
                </c:pt>
                <c:pt idx="34">
                  <c:v>0.96332714071240044</c:v>
                </c:pt>
                <c:pt idx="35">
                  <c:v>0.95895691118739101</c:v>
                </c:pt>
                <c:pt idx="36">
                  <c:v>0.95468952019611919</c:v>
                </c:pt>
                <c:pt idx="37">
                  <c:v>0.95052023889043635</c:v>
                </c:pt>
                <c:pt idx="38">
                  <c:v>0.94644465727652261</c:v>
                </c:pt>
                <c:pt idx="39">
                  <c:v>0.94245865617783542</c:v>
                </c:pt>
                <c:pt idx="40">
                  <c:v>0.9385583822135195</c:v>
                </c:pt>
                <c:pt idx="41">
                  <c:v>0.9347402254112982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EC1-4AD7-8EAE-113E973FCC41}"/>
            </c:ext>
          </c:extLst>
        </c:ser>
        <c:ser>
          <c:idx val="5"/>
          <c:order val="3"/>
          <c:tx>
            <c:strRef>
              <c:f>Übersicht!$E$8</c:f>
              <c:strCache>
                <c:ptCount val="1"/>
                <c:pt idx="0">
                  <c:v>GMB 2021 (Daten 2020)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circle"/>
            <c:size val="7"/>
            <c:spPr>
              <a:solidFill>
                <a:srgbClr val="0081B4"/>
              </a:solidFill>
              <a:ln w="6350">
                <a:solidFill>
                  <a:schemeClr val="tx1"/>
                </a:solidFill>
              </a:ln>
            </c:spPr>
          </c:marker>
          <c:xVal>
            <c:numRef>
              <c:f>Übersicht!$B$11:$B$52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Übersicht!$E$11:$E$52</c:f>
              <c:numCache>
                <c:formatCode>0.00</c:formatCode>
                <c:ptCount val="42"/>
                <c:pt idx="0">
                  <c:v>1.3742542599246144</c:v>
                </c:pt>
                <c:pt idx="1">
                  <c:v>1.3471225094924999</c:v>
                </c:pt>
                <c:pt idx="2">
                  <c:v>1.3231906095418142</c:v>
                </c:pt>
                <c:pt idx="3">
                  <c:v>1.3017827955436094</c:v>
                </c:pt>
                <c:pt idx="4">
                  <c:v>1.2824170721637729</c:v>
                </c:pt>
                <c:pt idx="5">
                  <c:v>1.2647375518739223</c:v>
                </c:pt>
                <c:pt idx="6">
                  <c:v>1.2484739697616942</c:v>
                </c:pt>
                <c:pt idx="7">
                  <c:v>1.2334162446381449</c:v>
                </c:pt>
                <c:pt idx="8">
                  <c:v>1.2193978379250323</c:v>
                </c:pt>
                <c:pt idx="9">
                  <c:v>1.2062844942060305</c:v>
                </c:pt>
                <c:pt idx="10">
                  <c:v>1.1939664012330171</c:v>
                </c:pt>
                <c:pt idx="11">
                  <c:v>1.1823525942553448</c:v>
                </c:pt>
                <c:pt idx="12">
                  <c:v>1.1713668752777262</c:v>
                </c:pt>
                <c:pt idx="13">
                  <c:v>1.16094478025714</c:v>
                </c:pt>
                <c:pt idx="14">
                  <c:v>1.1510312870195669</c:v>
                </c:pt>
                <c:pt idx="15">
                  <c:v>1.1415790568773034</c:v>
                </c:pt>
                <c:pt idx="16">
                  <c:v>1.1325470674354592</c:v>
                </c:pt>
                <c:pt idx="17">
                  <c:v>1.1238995365874529</c:v>
                </c:pt>
                <c:pt idx="18">
                  <c:v>1.11560506630825</c:v>
                </c:pt>
                <c:pt idx="19">
                  <c:v>1.1076359544752248</c:v>
                </c:pt>
                <c:pt idx="20">
                  <c:v>1.0999676366367672</c:v>
                </c:pt>
                <c:pt idx="21">
                  <c:v>1.0925782293516755</c:v>
                </c:pt>
                <c:pt idx="22">
                  <c:v>1.0854481536987532</c:v>
                </c:pt>
                <c:pt idx="23">
                  <c:v>1.0785598226385629</c:v>
                </c:pt>
                <c:pt idx="24">
                  <c:v>1.0718973796574711</c:v>
                </c:pt>
                <c:pt idx="25">
                  <c:v>1.0654464789195615</c:v>
                </c:pt>
                <c:pt idx="26">
                  <c:v>1.0591940992587259</c:v>
                </c:pt>
                <c:pt idx="27">
                  <c:v>1.0531283859465477</c:v>
                </c:pt>
                <c:pt idx="28">
                  <c:v>1.047238515402785</c:v>
                </c:pt>
                <c:pt idx="29">
                  <c:v>1.0415145789688753</c:v>
                </c:pt>
                <c:pt idx="30">
                  <c:v>1.0359474826093087</c:v>
                </c:pt>
                <c:pt idx="31">
                  <c:v>1.0305288599912568</c:v>
                </c:pt>
                <c:pt idx="32">
                  <c:v>1.0252509968566477</c:v>
                </c:pt>
                <c:pt idx="33">
                  <c:v>1.0201067649706705</c:v>
                </c:pt>
                <c:pt idx="34">
                  <c:v>1.0150895642274516</c:v>
                </c:pt>
                <c:pt idx="35">
                  <c:v>1.0101932717330979</c:v>
                </c:pt>
                <c:pt idx="36">
                  <c:v>1.0054121968807439</c:v>
                </c:pt>
                <c:pt idx="37">
                  <c:v>1.0007410415908344</c:v>
                </c:pt>
                <c:pt idx="38">
                  <c:v>0.99617486501998487</c:v>
                </c:pt>
                <c:pt idx="39">
                  <c:v>0.99170905214898974</c:v>
                </c:pt>
                <c:pt idx="40">
                  <c:v>0.98733928574928065</c:v>
                </c:pt>
                <c:pt idx="41">
                  <c:v>0.98306152130098345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EC1-4AD7-8EAE-113E973FCC41}"/>
            </c:ext>
          </c:extLst>
        </c:ser>
        <c:ser>
          <c:idx val="2"/>
          <c:order val="4"/>
          <c:tx>
            <c:strRef>
              <c:f>Übersicht!$D$8</c:f>
              <c:strCache>
                <c:ptCount val="1"/>
                <c:pt idx="0">
                  <c:v>GMB 2022 (Daten 2021)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diamond"/>
            <c:size val="8"/>
            <c:spPr>
              <a:solidFill>
                <a:srgbClr val="004764"/>
              </a:solidFill>
              <a:ln w="6350">
                <a:solidFill>
                  <a:schemeClr val="tx1"/>
                </a:solidFill>
              </a:ln>
            </c:spPr>
          </c:marker>
          <c:xVal>
            <c:numRef>
              <c:f>Übersicht!$B$11:$B$52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Übersicht!$D$11:$D$52</c:f>
              <c:numCache>
                <c:formatCode>#,##0.00</c:formatCode>
                <c:ptCount val="42"/>
                <c:pt idx="0">
                  <c:v>1.7304098985237428</c:v>
                </c:pt>
                <c:pt idx="1">
                  <c:v>1.6845719911390025</c:v>
                </c:pt>
                <c:pt idx="2">
                  <c:v>1.6441400913902129</c:v>
                </c:pt>
                <c:pt idx="3">
                  <c:v>1.6079725246195129</c:v>
                </c:pt>
                <c:pt idx="4">
                  <c:v>1.5752549807609069</c:v>
                </c:pt>
                <c:pt idx="5">
                  <c:v>1.545386203378464</c:v>
                </c:pt>
                <c:pt idx="6">
                  <c:v>1.517909591706478</c:v>
                </c:pt>
                <c:pt idx="7">
                  <c:v>1.4924702227514564</c:v>
                </c:pt>
                <c:pt idx="8">
                  <c:v>1.4687867368589753</c:v>
                </c:pt>
                <c:pt idx="9">
                  <c:v>1.4466323153667151</c:v>
                </c:pt>
                <c:pt idx="10">
                  <c:v>1.4258214352774861</c:v>
                </c:pt>
                <c:pt idx="11">
                  <c:v>1.406200415617926</c:v>
                </c:pt>
                <c:pt idx="12">
                  <c:v>1.3876405232029185</c:v>
                </c:pt>
                <c:pt idx="13">
                  <c:v>1.3700328488472255</c:v>
                </c:pt>
                <c:pt idx="14">
                  <c:v>1.3532844349909174</c:v>
                </c:pt>
                <c:pt idx="15">
                  <c:v>1.3373153049886195</c:v>
                </c:pt>
                <c:pt idx="16">
                  <c:v>1.3220561532958044</c:v>
                </c:pt>
                <c:pt idx="17">
                  <c:v>1.3074465276061771</c:v>
                </c:pt>
                <c:pt idx="18">
                  <c:v>1.2934333823277369</c:v>
                </c:pt>
                <c:pt idx="19">
                  <c:v>1.2799699159341911</c:v>
                </c:pt>
                <c:pt idx="20">
                  <c:v>1.2670146278573879</c:v>
                </c:pt>
                <c:pt idx="21">
                  <c:v>1.2545305469791685</c:v>
                </c:pt>
                <c:pt idx="22">
                  <c:v>1.2424845955672765</c:v>
                </c:pt>
                <c:pt idx="23">
                  <c:v>1.2308470610866884</c:v>
                </c:pt>
                <c:pt idx="24">
                  <c:v>1.219591154650149</c:v>
                </c:pt>
                <c:pt idx="25">
                  <c:v>1.2086926395944282</c:v>
                </c:pt>
                <c:pt idx="26">
                  <c:v>1.1981295172280815</c:v>
                </c:pt>
                <c:pt idx="27">
                  <c:v>1.1878817595051991</c:v>
                </c:pt>
                <c:pt idx="28">
                  <c:v>1.1779310804596799</c:v>
                </c:pt>
                <c:pt idx="29">
                  <c:v>1.1682607398456391</c:v>
                </c:pt>
                <c:pt idx="30">
                  <c:v>1.1588553736872615</c:v>
                </c:pt>
                <c:pt idx="31">
                  <c:v>1.1497008474306316</c:v>
                </c:pt>
                <c:pt idx="32">
                  <c:v>1.140784128173653</c:v>
                </c:pt>
                <c:pt idx="33">
                  <c:v>1.1320931730749386</c:v>
                </c:pt>
                <c:pt idx="34">
                  <c:v>1.1236168315438695</c:v>
                </c:pt>
                <c:pt idx="35">
                  <c:v>1.1153447592186305</c:v>
                </c:pt>
                <c:pt idx="36">
                  <c:v>1.1072673420674572</c:v>
                </c:pt>
                <c:pt idx="37">
                  <c:v>1.0993756292163326</c:v>
                </c:pt>
                <c:pt idx="38">
                  <c:v>1.0916612733261495</c:v>
                </c:pt>
                <c:pt idx="39">
                  <c:v>1.0841164775235184</c:v>
                </c:pt>
                <c:pt idx="40">
                  <c:v>1.0767339480393261</c:v>
                </c:pt>
                <c:pt idx="41">
                  <c:v>1.0695068518338893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EC1-4AD7-8EAE-113E973FCC41}"/>
            </c:ext>
          </c:extLst>
        </c:ser>
        <c:ser>
          <c:idx val="0"/>
          <c:order val="5"/>
          <c:tx>
            <c:strRef>
              <c:f>Übersicht!$C$8</c:f>
              <c:strCache>
                <c:ptCount val="1"/>
                <c:pt idx="0">
                  <c:v>GMB 2023 (Daten 2022)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circle"/>
            <c:size val="7"/>
            <c:spPr>
              <a:solidFill>
                <a:srgbClr val="10253F"/>
              </a:solidFill>
              <a:ln w="6350">
                <a:solidFill>
                  <a:srgbClr val="000000"/>
                </a:solidFill>
              </a:ln>
            </c:spPr>
          </c:marker>
          <c:xVal>
            <c:numRef>
              <c:f>Übersicht!$R$11:$R$52</c:f>
              <c:numCache>
                <c:formatCode>#,##0_);\(#,##0\)</c:formatCode>
                <c:ptCount val="42"/>
                <c:pt idx="0">
                  <c:v>70000</c:v>
                </c:pt>
                <c:pt idx="1">
                  <c:v>80000</c:v>
                </c:pt>
                <c:pt idx="2">
                  <c:v>90000</c:v>
                </c:pt>
                <c:pt idx="3">
                  <c:v>100000</c:v>
                </c:pt>
                <c:pt idx="4">
                  <c:v>110000</c:v>
                </c:pt>
                <c:pt idx="5">
                  <c:v>120000</c:v>
                </c:pt>
                <c:pt idx="6">
                  <c:v>130000</c:v>
                </c:pt>
                <c:pt idx="7">
                  <c:v>140000</c:v>
                </c:pt>
                <c:pt idx="8">
                  <c:v>150000</c:v>
                </c:pt>
                <c:pt idx="9">
                  <c:v>160000</c:v>
                </c:pt>
                <c:pt idx="10">
                  <c:v>170000</c:v>
                </c:pt>
                <c:pt idx="11">
                  <c:v>180000</c:v>
                </c:pt>
                <c:pt idx="12">
                  <c:v>190000</c:v>
                </c:pt>
                <c:pt idx="13">
                  <c:v>200000</c:v>
                </c:pt>
                <c:pt idx="14">
                  <c:v>210000</c:v>
                </c:pt>
                <c:pt idx="15">
                  <c:v>220000</c:v>
                </c:pt>
                <c:pt idx="16">
                  <c:v>230000</c:v>
                </c:pt>
                <c:pt idx="17">
                  <c:v>240000</c:v>
                </c:pt>
                <c:pt idx="18">
                  <c:v>250000</c:v>
                </c:pt>
                <c:pt idx="19">
                  <c:v>260000</c:v>
                </c:pt>
                <c:pt idx="20">
                  <c:v>270000</c:v>
                </c:pt>
                <c:pt idx="21">
                  <c:v>280000</c:v>
                </c:pt>
                <c:pt idx="22">
                  <c:v>290000</c:v>
                </c:pt>
                <c:pt idx="23">
                  <c:v>300000</c:v>
                </c:pt>
                <c:pt idx="24">
                  <c:v>310000</c:v>
                </c:pt>
                <c:pt idx="25">
                  <c:v>320000</c:v>
                </c:pt>
                <c:pt idx="26">
                  <c:v>330000</c:v>
                </c:pt>
                <c:pt idx="27">
                  <c:v>340000</c:v>
                </c:pt>
                <c:pt idx="28">
                  <c:v>350000</c:v>
                </c:pt>
                <c:pt idx="29">
                  <c:v>360000</c:v>
                </c:pt>
                <c:pt idx="30">
                  <c:v>370000</c:v>
                </c:pt>
                <c:pt idx="31">
                  <c:v>380000</c:v>
                </c:pt>
                <c:pt idx="32">
                  <c:v>390000</c:v>
                </c:pt>
                <c:pt idx="33">
                  <c:v>400000</c:v>
                </c:pt>
                <c:pt idx="34">
                  <c:v>410000</c:v>
                </c:pt>
                <c:pt idx="35">
                  <c:v>420000</c:v>
                </c:pt>
                <c:pt idx="36">
                  <c:v>430000</c:v>
                </c:pt>
                <c:pt idx="37">
                  <c:v>440000</c:v>
                </c:pt>
                <c:pt idx="38">
                  <c:v>450000</c:v>
                </c:pt>
                <c:pt idx="39">
                  <c:v>460000</c:v>
                </c:pt>
                <c:pt idx="40">
                  <c:v>470000</c:v>
                </c:pt>
                <c:pt idx="41">
                  <c:v>480000</c:v>
                </c:pt>
              </c:numCache>
            </c:numRef>
          </c:xVal>
          <c:yVal>
            <c:numRef>
              <c:f>Übersicht!$C$11:$C$52</c:f>
              <c:numCache>
                <c:formatCode>#,##0.00</c:formatCode>
                <c:ptCount val="42"/>
                <c:pt idx="0">
                  <c:v>1.892939683649602</c:v>
                </c:pt>
                <c:pt idx="1">
                  <c:v>1.8353788727650295</c:v>
                </c:pt>
                <c:pt idx="2">
                  <c:v>1.7846066393031066</c:v>
                </c:pt>
                <c:pt idx="3">
                  <c:v>1.7391893288318947</c:v>
                </c:pt>
                <c:pt idx="4">
                  <c:v>1.6981043739964585</c:v>
                </c:pt>
                <c:pt idx="5">
                  <c:v>1.6605967488809954</c:v>
                </c:pt>
                <c:pt idx="6">
                  <c:v>1.6260930784816239</c:v>
                </c:pt>
                <c:pt idx="7">
                  <c:v>1.5941476693434575</c:v>
                </c:pt>
                <c:pt idx="8">
                  <c:v>1.5644072049478606</c:v>
                </c:pt>
                <c:pt idx="9">
                  <c:v>1.5365868584588842</c:v>
                </c:pt>
                <c:pt idx="10">
                  <c:v>1.5104536599447567</c:v>
                </c:pt>
                <c:pt idx="11">
                  <c:v>1.4858146249969613</c:v>
                </c:pt>
                <c:pt idx="12">
                  <c:v>1.462508097315161</c:v>
                </c:pt>
                <c:pt idx="13">
                  <c:v>1.4403973145257494</c:v>
                </c:pt>
                <c:pt idx="14">
                  <c:v>1.4193655454594225</c:v>
                </c:pt>
                <c:pt idx="15">
                  <c:v>1.3993123596903141</c:v>
                </c:pt>
                <c:pt idx="16">
                  <c:v>1.3801507269945441</c:v>
                </c:pt>
                <c:pt idx="17">
                  <c:v>1.3618047345748501</c:v>
                </c:pt>
                <c:pt idx="18">
                  <c:v>1.3442077705926154</c:v>
                </c:pt>
                <c:pt idx="19">
                  <c:v>1.3273010641754786</c:v>
                </c:pt>
                <c:pt idx="20">
                  <c:v>1.3110325011129271</c:v>
                </c:pt>
                <c:pt idx="21">
                  <c:v>1.2953556550373122</c:v>
                </c:pt>
                <c:pt idx="22">
                  <c:v>1.280228988688326</c:v>
                </c:pt>
                <c:pt idx="23">
                  <c:v>1.2656151906417152</c:v>
                </c:pt>
                <c:pt idx="24">
                  <c:v>1.2514806208348981</c:v>
                </c:pt>
                <c:pt idx="25">
                  <c:v>1.2377948441527398</c:v>
                </c:pt>
                <c:pt idx="26">
                  <c:v>1.2245302358062791</c:v>
                </c:pt>
                <c:pt idx="27">
                  <c:v>1.2116616456386113</c:v>
                </c:pt>
                <c:pt idx="28">
                  <c:v>1.1991661111041774</c:v>
                </c:pt>
                <c:pt idx="29">
                  <c:v>1.1870226106908159</c:v>
                </c:pt>
                <c:pt idx="30">
                  <c:v>1.1752118511332634</c:v>
                </c:pt>
                <c:pt idx="31">
                  <c:v>1.1637160830090165</c:v>
                </c:pt>
                <c:pt idx="32">
                  <c:v>1.1525189402914453</c:v>
                </c:pt>
                <c:pt idx="33">
                  <c:v>1.141605300219604</c:v>
                </c:pt>
                <c:pt idx="34">
                  <c:v>1.130961160473702</c:v>
                </c:pt>
                <c:pt idx="35">
                  <c:v>1.1205735311532781</c:v>
                </c:pt>
                <c:pt idx="36">
                  <c:v>1.1104303394675847</c:v>
                </c:pt>
                <c:pt idx="37">
                  <c:v>1.1005203453841688</c:v>
                </c:pt>
                <c:pt idx="38">
                  <c:v>1.0908330667576811</c:v>
                </c:pt>
                <c:pt idx="39">
                  <c:v>1.0813587126883997</c:v>
                </c:pt>
                <c:pt idx="40">
                  <c:v>1.0720881240482463</c:v>
                </c:pt>
                <c:pt idx="41">
                  <c:v>1.0630127202687047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EC1-4AD7-8EAE-113E973FC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725696"/>
        <c:axId val="79736832"/>
      </c:scatterChart>
      <c:valAx>
        <c:axId val="79725696"/>
        <c:scaling>
          <c:orientation val="minMax"/>
          <c:max val="500000"/>
          <c:min val="50000"/>
        </c:scaling>
        <c:delete val="0"/>
        <c:axPos val="b"/>
        <c:majorGridlines>
          <c:spPr>
            <a:ln w="12700">
              <a:solidFill>
                <a:sysClr val="window" lastClr="FFFFFF"/>
              </a:solidFill>
              <a:prstDash val="solid"/>
            </a:ln>
          </c:spPr>
        </c:majorGridlines>
        <c:minorGridlines>
          <c:spPr>
            <a:ln w="12700">
              <a:pattFill prst="pct75">
                <a:fgClr>
                  <a:srgbClr val="000000"/>
                </a:fgClr>
                <a:bgClr>
                  <a:srgbClr val="FFFFFF"/>
                </a:bgClr>
              </a:pattFill>
              <a:prstDash val="solid"/>
            </a:ln>
          </c:spPr>
        </c:minorGridlines>
        <c:numFmt formatCode="#,##0\ &quot;€&quot;" sourceLinked="0"/>
        <c:majorTickMark val="in"/>
        <c:minorTickMark val="none"/>
        <c:tickLblPos val="low"/>
        <c:spPr>
          <a:ln w="12700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 pitchFamily="34" charset="0"/>
                <a:ea typeface="Arial MT"/>
                <a:cs typeface="Arial" pitchFamily="34" charset="0"/>
              </a:defRPr>
            </a:pPr>
            <a:endParaRPr lang="de-DE"/>
          </a:p>
        </c:txPr>
        <c:crossAx val="79736832"/>
        <c:crosses val="autoZero"/>
        <c:crossBetween val="midCat"/>
        <c:minorUnit val="50000"/>
      </c:valAx>
      <c:valAx>
        <c:axId val="79736832"/>
        <c:scaling>
          <c:orientation val="minMax"/>
          <c:max val="2"/>
          <c:min val="0.80000000000001004"/>
        </c:scaling>
        <c:delete val="0"/>
        <c:axPos val="l"/>
        <c:majorGridlines>
          <c:spPr>
            <a:ln w="12700">
              <a:solidFill>
                <a:schemeClr val="bg1"/>
              </a:solidFill>
              <a:prstDash val="solid"/>
            </a:ln>
          </c:spPr>
        </c:majorGridlines>
        <c:minorGridlines>
          <c:spPr>
            <a:ln>
              <a:solidFill>
                <a:srgbClr val="BFBFBF"/>
              </a:solidFill>
            </a:ln>
          </c:spPr>
        </c:minorGridlines>
        <c:numFmt formatCode="0.00" sourceLinked="1"/>
        <c:majorTickMark val="in"/>
        <c:minorTickMark val="none"/>
        <c:tickLblPos val="nextTo"/>
        <c:spPr>
          <a:ln w="12700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 pitchFamily="34" charset="0"/>
                <a:ea typeface="Arial MT"/>
                <a:cs typeface="Arial" pitchFamily="34" charset="0"/>
              </a:defRPr>
            </a:pPr>
            <a:endParaRPr lang="de-DE"/>
          </a:p>
        </c:txPr>
        <c:crossAx val="79725696"/>
        <c:crosses val="autoZero"/>
        <c:crossBetween val="midCat"/>
        <c:majorUnit val="0.1"/>
        <c:minorUnit val="1.0000000000000005E-2"/>
      </c:valAx>
      <c:spPr>
        <a:solidFill>
          <a:srgbClr val="BFBFBF"/>
        </a:solidFill>
        <a:ln w="12700">
          <a:solidFill>
            <a:schemeClr val="bg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2.9262065512251282E-4"/>
          <c:y val="0.90348918904056419"/>
          <c:w val="0.99970741505968774"/>
          <c:h val="9.6510827732001439E-2"/>
        </c:manualLayout>
      </c:layout>
      <c:overlay val="0"/>
      <c:spPr>
        <a:solidFill>
          <a:srgbClr val="FFFFFF"/>
        </a:solidFill>
        <a:ln w="12700">
          <a:noFill/>
          <a:prstDash val="solid"/>
        </a:ln>
        <a:effectLst/>
      </c:spPr>
      <c:txPr>
        <a:bodyPr/>
        <a:lstStyle/>
        <a:p>
          <a:pPr>
            <a:defRPr sz="1000" b="1" i="0" u="none" strike="noStrike" baseline="0">
              <a:solidFill>
                <a:srgbClr val="000000"/>
              </a:solidFill>
              <a:latin typeface="Arial" pitchFamily="34" charset="0"/>
              <a:ea typeface="Arial MT"/>
              <a:cs typeface="Arial" pitchFamily="34" charset="0"/>
            </a:defRPr>
          </a:pPr>
          <a:endParaRPr lang="de-DE"/>
        </a:p>
      </c:txPr>
    </c:legend>
    <c:plotVisOnly val="0"/>
    <c:dispBlanksAs val="gap"/>
    <c:showDLblsOverMax val="0"/>
  </c:chart>
  <c:spPr>
    <a:solidFill>
      <a:srgbClr val="FFFFFF"/>
    </a:solidFill>
    <a:ln w="12700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57908631772267"/>
          <c:y val="8.1827272727273859E-2"/>
          <c:w val="0.842978305785124"/>
          <c:h val="0.66863963938564031"/>
        </c:manualLayout>
      </c:layout>
      <c:lineChart>
        <c:grouping val="standard"/>
        <c:varyColors val="0"/>
        <c:ser>
          <c:idx val="6"/>
          <c:order val="0"/>
          <c:tx>
            <c:strRef>
              <c:f>'5.1 EFH-ZFH S.29-30'!$A$56</c:f>
              <c:strCache>
                <c:ptCount val="1"/>
                <c:pt idx="0">
                  <c:v>freistehend</c:v>
                </c:pt>
              </c:strCache>
            </c:strRef>
          </c:tx>
          <c:spPr>
            <a:ln>
              <a:solidFill>
                <a:srgbClr val="004764"/>
              </a:solidFill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'5.1 EFH-ZFH S.29-30'!$G$7:$J$7</c:f>
              <c:strCache>
                <c:ptCount val="4"/>
                <c:pt idx="0">
                  <c:v>Q1 2022</c:v>
                </c:pt>
                <c:pt idx="1">
                  <c:v>Q 2 2022</c:v>
                </c:pt>
                <c:pt idx="2">
                  <c:v>Q 3 2022</c:v>
                </c:pt>
                <c:pt idx="3">
                  <c:v>Q4 2022</c:v>
                </c:pt>
              </c:strCache>
            </c:strRef>
          </c:cat>
          <c:val>
            <c:numRef>
              <c:f>'5.1 EFH-ZFH S.29-30'!$G$56:$J$56</c:f>
              <c:numCache>
                <c:formatCode>#,##0</c:formatCode>
                <c:ptCount val="4"/>
                <c:pt idx="0">
                  <c:v>442000</c:v>
                </c:pt>
                <c:pt idx="1">
                  <c:v>431000</c:v>
                </c:pt>
                <c:pt idx="2">
                  <c:v>410000</c:v>
                </c:pt>
                <c:pt idx="3">
                  <c:v>407000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85-44FB-99D4-C7EB98F0A11B}"/>
            </c:ext>
          </c:extLst>
        </c:ser>
        <c:ser>
          <c:idx val="5"/>
          <c:order val="1"/>
          <c:tx>
            <c:strRef>
              <c:f>'5.1 EFH-ZFH S.29-30'!$A$32</c:f>
              <c:strCache>
                <c:ptCount val="1"/>
                <c:pt idx="0">
                  <c:v>Doppelhaushälften/ Reihenendhäuser</c:v>
                </c:pt>
              </c:strCache>
            </c:strRef>
          </c:tx>
          <c:spPr>
            <a:ln>
              <a:solidFill>
                <a:srgbClr val="05B8FF"/>
              </a:solidFill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'5.1 EFH-ZFH S.29-30'!$G$7:$J$7</c:f>
              <c:strCache>
                <c:ptCount val="4"/>
                <c:pt idx="0">
                  <c:v>Q1 2022</c:v>
                </c:pt>
                <c:pt idx="1">
                  <c:v>Q 2 2022</c:v>
                </c:pt>
                <c:pt idx="2">
                  <c:v>Q 3 2022</c:v>
                </c:pt>
                <c:pt idx="3">
                  <c:v>Q4 2022</c:v>
                </c:pt>
              </c:strCache>
            </c:strRef>
          </c:cat>
          <c:val>
            <c:numRef>
              <c:f>'5.1 EFH-ZFH S.29-30'!$G$32:$J$32</c:f>
              <c:numCache>
                <c:formatCode>#,##0</c:formatCode>
                <c:ptCount val="4"/>
                <c:pt idx="0">
                  <c:v>304000</c:v>
                </c:pt>
                <c:pt idx="1">
                  <c:v>293000</c:v>
                </c:pt>
                <c:pt idx="2">
                  <c:v>302000</c:v>
                </c:pt>
                <c:pt idx="3">
                  <c:v>286000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85-44FB-99D4-C7EB98F0A11B}"/>
            </c:ext>
          </c:extLst>
        </c:ser>
        <c:ser>
          <c:idx val="4"/>
          <c:order val="2"/>
          <c:tx>
            <c:strRef>
              <c:f>'5.1 EFH-ZFH S.29-30'!$A$8</c:f>
              <c:strCache>
                <c:ptCount val="1"/>
                <c:pt idx="0">
                  <c:v>Reihenmittelhäuser</c:v>
                </c:pt>
              </c:strCache>
            </c:strRef>
          </c:tx>
          <c:spPr>
            <a:ln>
              <a:solidFill>
                <a:srgbClr val="77D8FF"/>
              </a:solidFill>
            </a:ln>
          </c:spPr>
          <c:marker>
            <c:symbol val="none"/>
          </c:marker>
          <c:trendline>
            <c:spPr>
              <a:ln w="9525">
                <a:solidFill>
                  <a:schemeClr val="tx1"/>
                </a:solidFill>
              </a:ln>
            </c:spPr>
            <c:trendlineType val="linear"/>
            <c:dispRSqr val="0"/>
            <c:dispEq val="0"/>
          </c:trendline>
          <c:cat>
            <c:strRef>
              <c:f>'5.1 EFH-ZFH S.29-30'!$G$7:$J$7</c:f>
              <c:strCache>
                <c:ptCount val="4"/>
                <c:pt idx="0">
                  <c:v>Q1 2022</c:v>
                </c:pt>
                <c:pt idx="1">
                  <c:v>Q 2 2022</c:v>
                </c:pt>
                <c:pt idx="2">
                  <c:v>Q 3 2022</c:v>
                </c:pt>
                <c:pt idx="3">
                  <c:v>Q4 2022</c:v>
                </c:pt>
              </c:strCache>
            </c:strRef>
          </c:cat>
          <c:val>
            <c:numRef>
              <c:f>'5.1 EFH-ZFH S.29-30'!$G$8:$J$8</c:f>
              <c:numCache>
                <c:formatCode>#,##0</c:formatCode>
                <c:ptCount val="4"/>
                <c:pt idx="0">
                  <c:v>273000</c:v>
                </c:pt>
                <c:pt idx="1">
                  <c:v>248000</c:v>
                </c:pt>
                <c:pt idx="2">
                  <c:v>272000</c:v>
                </c:pt>
                <c:pt idx="3">
                  <c:v>249000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85-44FB-99D4-C7EB98F0A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22784"/>
        <c:axId val="43624320"/>
      </c:lineChart>
      <c:catAx>
        <c:axId val="4362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2700000"/>
          <a:lstStyle/>
          <a:p>
            <a:pPr>
              <a:defRPr/>
            </a:pPr>
            <a:endParaRPr lang="de-DE"/>
          </a:p>
        </c:txPr>
        <c:crossAx val="43624320"/>
        <c:crosses val="autoZero"/>
        <c:auto val="1"/>
        <c:lblAlgn val="ctr"/>
        <c:lblOffset val="100"/>
        <c:noMultiLvlLbl val="0"/>
      </c:catAx>
      <c:valAx>
        <c:axId val="43624320"/>
        <c:scaling>
          <c:orientation val="minMax"/>
          <c:max val="450000"/>
          <c:min val="200000"/>
        </c:scaling>
        <c:delete val="0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\ &quot;€&quot;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43622784"/>
        <c:crosses val="autoZero"/>
        <c:crossBetween val="between"/>
      </c:valAx>
      <c:spPr>
        <a:solidFill>
          <a:srgbClr val="BFBFB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10495867768595041"/>
          <c:y val="0.87616267518183433"/>
          <c:w val="0.80174471992653806"/>
          <c:h val="0.12274348057477381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100" b="1" cap="none" baseline="0">
          <a:latin typeface="Arial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13758169934642"/>
          <c:y val="5.1320782024893513E-2"/>
          <c:w val="0.66493921568627445"/>
          <c:h val="0.616898221848170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Entwicklung_2022_WE!$A$4</c:f>
              <c:strCache>
                <c:ptCount val="1"/>
                <c:pt idx="0">
                  <c:v>Quartal 1 2022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Entwicklung_2022_WE!$D$3</c:f>
              <c:strCache>
                <c:ptCount val="1"/>
                <c:pt idx="0">
                  <c:v> Ø KP/m²</c:v>
                </c:pt>
              </c:strCache>
            </c:strRef>
          </c:cat>
          <c:val>
            <c:numRef>
              <c:f>Entwicklung_2022_WE!$D$4</c:f>
              <c:numCache>
                <c:formatCode>#,##0</c:formatCode>
                <c:ptCount val="1"/>
                <c:pt idx="0">
                  <c:v>2090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9-4CFF-B2E5-69290CB22B89}"/>
            </c:ext>
          </c:extLst>
        </c:ser>
        <c:ser>
          <c:idx val="0"/>
          <c:order val="1"/>
          <c:tx>
            <c:strRef>
              <c:f>Entwicklung_2022_WE!$A$5</c:f>
              <c:strCache>
                <c:ptCount val="1"/>
                <c:pt idx="0">
                  <c:v>Quartal 2 2022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Entwicklung_2022_WE!$D$3</c:f>
              <c:strCache>
                <c:ptCount val="1"/>
                <c:pt idx="0">
                  <c:v> Ø KP/m²</c:v>
                </c:pt>
              </c:strCache>
            </c:strRef>
          </c:cat>
          <c:val>
            <c:numRef>
              <c:f>Entwicklung_2022_WE!$D$5</c:f>
              <c:numCache>
                <c:formatCode>#,##0</c:formatCode>
                <c:ptCount val="1"/>
                <c:pt idx="0">
                  <c:v>1950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79-4CFF-B2E5-69290CB22B89}"/>
            </c:ext>
          </c:extLst>
        </c:ser>
        <c:ser>
          <c:idx val="2"/>
          <c:order val="2"/>
          <c:tx>
            <c:strRef>
              <c:f>Entwicklung_2022_WE!$A$6</c:f>
              <c:strCache>
                <c:ptCount val="1"/>
                <c:pt idx="0">
                  <c:v>Quartal 3 2022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Entwicklung_2022_WE!$D$3</c:f>
              <c:strCache>
                <c:ptCount val="1"/>
                <c:pt idx="0">
                  <c:v> Ø KP/m²</c:v>
                </c:pt>
              </c:strCache>
            </c:strRef>
          </c:cat>
          <c:val>
            <c:numRef>
              <c:f>Entwicklung_2022_WE!$D$6</c:f>
              <c:numCache>
                <c:formatCode>#,##0</c:formatCode>
                <c:ptCount val="1"/>
                <c:pt idx="0">
                  <c:v>1950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79-4CFF-B2E5-69290CB22B89}"/>
            </c:ext>
          </c:extLst>
        </c:ser>
        <c:ser>
          <c:idx val="3"/>
          <c:order val="3"/>
          <c:tx>
            <c:strRef>
              <c:f>Entwicklung_2022_WE!$A$7</c:f>
              <c:strCache>
                <c:ptCount val="1"/>
                <c:pt idx="0">
                  <c:v>Quartal 4 2022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Entwicklung_2022_WE!$D$3</c:f>
              <c:strCache>
                <c:ptCount val="1"/>
                <c:pt idx="0">
                  <c:v> Ø KP/m²</c:v>
                </c:pt>
              </c:strCache>
            </c:strRef>
          </c:cat>
          <c:val>
            <c:numRef>
              <c:f>Entwicklung_2022_WE!$D$7</c:f>
              <c:numCache>
                <c:formatCode>#,##0</c:formatCode>
                <c:ptCount val="1"/>
                <c:pt idx="0">
                  <c:v>1790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79-4CFF-B2E5-69290CB22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0643328"/>
        <c:axId val="220644864"/>
      </c:barChart>
      <c:catAx>
        <c:axId val="22064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064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644864"/>
        <c:scaling>
          <c:orientation val="minMax"/>
          <c:max val="2500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\ &quot;€&quot;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0643328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92843137254901"/>
          <c:y val="5.1320715114953466E-2"/>
          <c:w val="0.75209607843137238"/>
          <c:h val="0.616898221848170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Entwicklung_2022_WE!$A$4</c:f>
              <c:strCache>
                <c:ptCount val="1"/>
                <c:pt idx="0">
                  <c:v>Quartal 1 2022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Entwicklung_2022_WE!$C$3</c:f>
              <c:strCache>
                <c:ptCount val="1"/>
                <c:pt idx="0">
                  <c:v>Anzahl</c:v>
                </c:pt>
              </c:strCache>
            </c:strRef>
          </c:cat>
          <c:val>
            <c:numRef>
              <c:f>Entwicklung_2022_WE!$C$4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5-40EC-977C-DAF34C43D1ED}"/>
            </c:ext>
          </c:extLst>
        </c:ser>
        <c:ser>
          <c:idx val="0"/>
          <c:order val="1"/>
          <c:tx>
            <c:strRef>
              <c:f>Entwicklung_2022_WE!$A$5</c:f>
              <c:strCache>
                <c:ptCount val="1"/>
                <c:pt idx="0">
                  <c:v>Quartal 2 2022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Entwicklung_2022_WE!$C$3</c:f>
              <c:strCache>
                <c:ptCount val="1"/>
                <c:pt idx="0">
                  <c:v>Anzahl</c:v>
                </c:pt>
              </c:strCache>
            </c:strRef>
          </c:cat>
          <c:val>
            <c:numRef>
              <c:f>Entwicklung_2022_WE!$C$5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5-40EC-977C-DAF34C43D1ED}"/>
            </c:ext>
          </c:extLst>
        </c:ser>
        <c:ser>
          <c:idx val="2"/>
          <c:order val="2"/>
          <c:tx>
            <c:strRef>
              <c:f>Entwicklung_2022_WE!$A$6</c:f>
              <c:strCache>
                <c:ptCount val="1"/>
                <c:pt idx="0">
                  <c:v>Quartal 3 2022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Entwicklung_2022_WE!$C$3</c:f>
              <c:strCache>
                <c:ptCount val="1"/>
                <c:pt idx="0">
                  <c:v>Anzahl</c:v>
                </c:pt>
              </c:strCache>
            </c:strRef>
          </c:cat>
          <c:val>
            <c:numRef>
              <c:f>Entwicklung_2022_WE!$C$6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15-40EC-977C-DAF34C43D1ED}"/>
            </c:ext>
          </c:extLst>
        </c:ser>
        <c:ser>
          <c:idx val="3"/>
          <c:order val="3"/>
          <c:tx>
            <c:strRef>
              <c:f>Entwicklung_2022_WE!$A$7</c:f>
              <c:strCache>
                <c:ptCount val="1"/>
                <c:pt idx="0">
                  <c:v>Quartal 4 2022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Entwicklung_2022_WE!$C$3</c:f>
              <c:strCache>
                <c:ptCount val="1"/>
                <c:pt idx="0">
                  <c:v>Anzahl</c:v>
                </c:pt>
              </c:strCache>
            </c:strRef>
          </c:cat>
          <c:val>
            <c:numRef>
              <c:f>Entwicklung_2022_WE!$C$7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15-40EC-977C-DAF34C43D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0643328"/>
        <c:axId val="220644864"/>
      </c:barChart>
      <c:catAx>
        <c:axId val="22064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064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64486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0643328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58202614379088"/>
          <c:y val="5.1320782024893513E-2"/>
          <c:w val="0.73549477124183005"/>
          <c:h val="0.616898221848170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Entwicklung_2022_WE!$A$4</c:f>
              <c:strCache>
                <c:ptCount val="1"/>
                <c:pt idx="0">
                  <c:v>Quartal 1 2022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Entwicklung_2022_WE!$B$3</c:f>
              <c:strCache>
                <c:ptCount val="1"/>
                <c:pt idx="0">
                  <c:v>Umsatz in Mio. €</c:v>
                </c:pt>
              </c:strCache>
            </c:strRef>
          </c:cat>
          <c:val>
            <c:numRef>
              <c:f>Entwicklung_2022_WE!$B$4</c:f>
              <c:numCache>
                <c:formatCode>General</c:formatCode>
                <c:ptCount val="1"/>
                <c:pt idx="0">
                  <c:v>11.76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5-4972-9DAD-5BD26C22B445}"/>
            </c:ext>
          </c:extLst>
        </c:ser>
        <c:ser>
          <c:idx val="0"/>
          <c:order val="1"/>
          <c:tx>
            <c:strRef>
              <c:f>Entwicklung_2022_WE!$A$5</c:f>
              <c:strCache>
                <c:ptCount val="1"/>
                <c:pt idx="0">
                  <c:v>Quartal 2 2022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Entwicklung_2022_WE!$B$3</c:f>
              <c:strCache>
                <c:ptCount val="1"/>
                <c:pt idx="0">
                  <c:v>Umsatz in Mio. €</c:v>
                </c:pt>
              </c:strCache>
            </c:strRef>
          </c:cat>
          <c:val>
            <c:numRef>
              <c:f>Entwicklung_2022_WE!$B$5</c:f>
              <c:numCache>
                <c:formatCode>General</c:formatCode>
                <c:ptCount val="1"/>
                <c:pt idx="0">
                  <c:v>13.67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5-4972-9DAD-5BD26C22B445}"/>
            </c:ext>
          </c:extLst>
        </c:ser>
        <c:ser>
          <c:idx val="2"/>
          <c:order val="2"/>
          <c:tx>
            <c:strRef>
              <c:f>Entwicklung_2022_WE!$A$6</c:f>
              <c:strCache>
                <c:ptCount val="1"/>
                <c:pt idx="0">
                  <c:v>Quartal 3 2022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Entwicklung_2022_WE!$B$3</c:f>
              <c:strCache>
                <c:ptCount val="1"/>
                <c:pt idx="0">
                  <c:v>Umsatz in Mio. €</c:v>
                </c:pt>
              </c:strCache>
            </c:strRef>
          </c:cat>
          <c:val>
            <c:numRef>
              <c:f>Entwicklung_2022_WE!$B$6</c:f>
              <c:numCache>
                <c:formatCode>General</c:formatCode>
                <c:ptCount val="1"/>
                <c:pt idx="0">
                  <c:v>10.26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05-4972-9DAD-5BD26C22B445}"/>
            </c:ext>
          </c:extLst>
        </c:ser>
        <c:ser>
          <c:idx val="3"/>
          <c:order val="3"/>
          <c:tx>
            <c:strRef>
              <c:f>Entwicklung_2022_WE!$A$7</c:f>
              <c:strCache>
                <c:ptCount val="1"/>
                <c:pt idx="0">
                  <c:v>Quartal 4 2022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Entwicklung_2022_WE!$B$3</c:f>
              <c:strCache>
                <c:ptCount val="1"/>
                <c:pt idx="0">
                  <c:v>Umsatz in Mio. €</c:v>
                </c:pt>
              </c:strCache>
            </c:strRef>
          </c:cat>
          <c:val>
            <c:numRef>
              <c:f>Entwicklung_2022_WE!$B$7</c:f>
              <c:numCache>
                <c:formatCode>General</c:formatCode>
                <c:ptCount val="1"/>
                <c:pt idx="0">
                  <c:v>3.59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05-4972-9DAD-5BD26C22B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0643328"/>
        <c:axId val="220644864"/>
      </c:barChart>
      <c:catAx>
        <c:axId val="22064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064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644864"/>
        <c:scaling>
          <c:orientation val="minMax"/>
          <c:max val="15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.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0643328"/>
        <c:crosses val="autoZero"/>
        <c:crossBetween val="between"/>
        <c:majorUnit val="2.5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3.8058587954370726E-2"/>
          <c:y val="0.87242059864799737"/>
          <c:w val="0.94521542070529929"/>
          <c:h val="0.11694574604302725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38580206627523E-2"/>
          <c:y val="5.1320782024893513E-2"/>
          <c:w val="0.89738531214934081"/>
          <c:h val="0.731024883956671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'Durchschnitt WBflächen'!$A$8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10253F"/>
            </a:solidFill>
            <a:ln w="12700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WBflächen'!$B$8:$K$8</c:f>
              <c:numCache>
                <c:formatCode>General</c:formatCode>
                <c:ptCount val="10"/>
                <c:pt idx="0">
                  <c:v>176</c:v>
                </c:pt>
                <c:pt idx="1">
                  <c:v>145</c:v>
                </c:pt>
                <c:pt idx="2">
                  <c:v>140</c:v>
                </c:pt>
                <c:pt idx="3">
                  <c:v>200</c:v>
                </c:pt>
                <c:pt idx="4">
                  <c:v>149</c:v>
                </c:pt>
                <c:pt idx="5">
                  <c:v>215</c:v>
                </c:pt>
                <c:pt idx="6">
                  <c:v>189</c:v>
                </c:pt>
                <c:pt idx="7">
                  <c:v>202</c:v>
                </c:pt>
                <c:pt idx="9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9-4EBE-BE08-6BBB39AF950E}"/>
            </c:ext>
          </c:extLst>
        </c:ser>
        <c:ser>
          <c:idx val="0"/>
          <c:order val="1"/>
          <c:tx>
            <c:strRef>
              <c:f>'Durchschnitt WBflächen'!$A$9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476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WBflächen'!$B$9:$K$9</c:f>
              <c:numCache>
                <c:formatCode>General</c:formatCode>
                <c:ptCount val="10"/>
                <c:pt idx="0">
                  <c:v>181</c:v>
                </c:pt>
                <c:pt idx="1">
                  <c:v>143</c:v>
                </c:pt>
                <c:pt idx="2">
                  <c:v>134</c:v>
                </c:pt>
                <c:pt idx="3">
                  <c:v>189</c:v>
                </c:pt>
                <c:pt idx="4">
                  <c:v>163</c:v>
                </c:pt>
                <c:pt idx="5">
                  <c:v>240</c:v>
                </c:pt>
                <c:pt idx="6">
                  <c:v>195</c:v>
                </c:pt>
                <c:pt idx="7">
                  <c:v>205</c:v>
                </c:pt>
                <c:pt idx="9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9-4EBE-BE08-6BBB39AF950E}"/>
            </c:ext>
          </c:extLst>
        </c:ser>
        <c:ser>
          <c:idx val="2"/>
          <c:order val="2"/>
          <c:tx>
            <c:strRef>
              <c:f>'Durchschnitt WBflächen'!$A$10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81B4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WBflächen'!$B$10:$K$10</c:f>
              <c:numCache>
                <c:formatCode>General</c:formatCode>
                <c:ptCount val="10"/>
                <c:pt idx="0">
                  <c:v>171</c:v>
                </c:pt>
                <c:pt idx="1">
                  <c:v>137</c:v>
                </c:pt>
                <c:pt idx="2">
                  <c:v>188</c:v>
                </c:pt>
                <c:pt idx="3">
                  <c:v>292</c:v>
                </c:pt>
                <c:pt idx="4">
                  <c:v>149</c:v>
                </c:pt>
                <c:pt idx="5">
                  <c:v>215</c:v>
                </c:pt>
                <c:pt idx="6">
                  <c:v>198</c:v>
                </c:pt>
                <c:pt idx="7">
                  <c:v>251</c:v>
                </c:pt>
                <c:pt idx="9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9-4EBE-BE08-6BBB39AF950E}"/>
            </c:ext>
          </c:extLst>
        </c:ser>
        <c:ser>
          <c:idx val="3"/>
          <c:order val="3"/>
          <c:tx>
            <c:strRef>
              <c:f>'Durchschnitt WBflächen'!$A$11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5B8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WBflächen'!$B$11:$K$11</c:f>
              <c:numCache>
                <c:formatCode>General</c:formatCode>
                <c:ptCount val="10"/>
                <c:pt idx="0">
                  <c:v>235</c:v>
                </c:pt>
                <c:pt idx="1">
                  <c:v>174</c:v>
                </c:pt>
                <c:pt idx="2">
                  <c:v>174</c:v>
                </c:pt>
                <c:pt idx="3">
                  <c:v>240</c:v>
                </c:pt>
                <c:pt idx="4">
                  <c:v>258</c:v>
                </c:pt>
                <c:pt idx="5">
                  <c:v>350</c:v>
                </c:pt>
                <c:pt idx="6">
                  <c:v>221</c:v>
                </c:pt>
                <c:pt idx="7">
                  <c:v>222</c:v>
                </c:pt>
                <c:pt idx="9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9-4EBE-BE08-6BBB39AF950E}"/>
            </c:ext>
          </c:extLst>
        </c:ser>
        <c:ser>
          <c:idx val="4"/>
          <c:order val="4"/>
          <c:tx>
            <c:strRef>
              <c:f>'Durchschnitt WBflächen'!$A$12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77D8FF"/>
            </a:solidFill>
            <a:ln>
              <a:solidFill>
                <a:srgbClr val="7F7F7F"/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WBflächen'!$B$12:$K$12</c:f>
              <c:numCache>
                <c:formatCode>General</c:formatCode>
                <c:ptCount val="10"/>
                <c:pt idx="0">
                  <c:v>239</c:v>
                </c:pt>
                <c:pt idx="1">
                  <c:v>137</c:v>
                </c:pt>
                <c:pt idx="2">
                  <c:v>176</c:v>
                </c:pt>
                <c:pt idx="3">
                  <c:v>306</c:v>
                </c:pt>
                <c:pt idx="4">
                  <c:v>257</c:v>
                </c:pt>
                <c:pt idx="5">
                  <c:v>270</c:v>
                </c:pt>
                <c:pt idx="6">
                  <c:v>231</c:v>
                </c:pt>
                <c:pt idx="7">
                  <c:v>244</c:v>
                </c:pt>
                <c:pt idx="9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D9-4EBE-BE08-6BBB39AF950E}"/>
            </c:ext>
          </c:extLst>
        </c:ser>
        <c:ser>
          <c:idx val="5"/>
          <c:order val="5"/>
          <c:tx>
            <c:strRef>
              <c:f>'Durchschnitt WBflächen'!$A$13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A5E5FF"/>
            </a:solidFill>
            <a:ln>
              <a:solidFill>
                <a:prstClr val="black">
                  <a:lumMod val="50000"/>
                  <a:lumOff val="50000"/>
                </a:prstClr>
              </a:solidFill>
            </a:ln>
          </c:spPr>
          <c:invertIfNegative val="0"/>
          <c:cat>
            <c:strRef>
              <c:f>'Durchschnitt WBflächen'!$B$3:$K$3</c:f>
              <c:strCache>
                <c:ptCount val="10"/>
                <c:pt idx="0">
                  <c:v>Bergkamen</c:v>
                </c:pt>
                <c:pt idx="1">
                  <c:v>Bönen</c:v>
                </c:pt>
                <c:pt idx="2">
                  <c:v>Fröndenberg</c:v>
                </c:pt>
                <c:pt idx="3">
                  <c:v>Holzwickede</c:v>
                </c:pt>
                <c:pt idx="4">
                  <c:v>Kamen</c:v>
                </c:pt>
                <c:pt idx="5">
                  <c:v>Schwerte</c:v>
                </c:pt>
                <c:pt idx="6">
                  <c:v>Selm</c:v>
                </c:pt>
                <c:pt idx="7">
                  <c:v>Werne</c:v>
                </c:pt>
                <c:pt idx="9">
                  <c:v>Kreis</c:v>
                </c:pt>
              </c:strCache>
            </c:strRef>
          </c:cat>
          <c:val>
            <c:numRef>
              <c:f>'Durchschnitt WBflächen'!$B$13:$K$13</c:f>
              <c:numCache>
                <c:formatCode>General</c:formatCode>
                <c:ptCount val="10"/>
                <c:pt idx="0">
                  <c:v>275</c:v>
                </c:pt>
                <c:pt idx="1">
                  <c:v>138</c:v>
                </c:pt>
                <c:pt idx="2">
                  <c:v>175</c:v>
                </c:pt>
                <c:pt idx="3">
                  <c:v>0</c:v>
                </c:pt>
                <c:pt idx="4">
                  <c:v>383</c:v>
                </c:pt>
                <c:pt idx="5">
                  <c:v>291</c:v>
                </c:pt>
                <c:pt idx="6">
                  <c:v>241</c:v>
                </c:pt>
                <c:pt idx="7">
                  <c:v>368</c:v>
                </c:pt>
                <c:pt idx="9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D9-4EBE-BE08-6BBB39AF9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0643328"/>
        <c:axId val="220644864"/>
      </c:barChart>
      <c:catAx>
        <c:axId val="22064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de-DE"/>
          </a:p>
        </c:txPr>
        <c:crossAx val="22064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0644864"/>
        <c:scaling>
          <c:orientation val="minMax"/>
          <c:max val="400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220643328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3.8058587954370726E-2"/>
          <c:y val="0.94558172958037678"/>
          <c:w val="0.94521542070529929"/>
          <c:h val="4.3784720238826083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98370064279145E-2"/>
          <c:y val="3.0741390886878186E-2"/>
          <c:w val="0.8831445133149679"/>
          <c:h val="0.82922659817351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'Land- und Forstwirtschaft'!$O$53</c:f>
              <c:strCache>
                <c:ptCount val="1"/>
                <c:pt idx="0">
                  <c:v>Nordkreis</c:v>
                </c:pt>
              </c:strCache>
            </c:strRef>
          </c:tx>
          <c:spPr>
            <a:solidFill>
              <a:srgbClr val="004764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7344695633611016E-3"/>
                  <c:y val="-3.3660008212967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2B-4F67-9FE8-ED7FF37DAEEA}"/>
                </c:ext>
              </c:extLst>
            </c:dLbl>
            <c:dLbl>
              <c:idx val="1"/>
              <c:layout>
                <c:manualLayout>
                  <c:x val="-1.860454671849712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2B-4F67-9FE8-ED7FF37DAEEA}"/>
                </c:ext>
              </c:extLst>
            </c:dLbl>
            <c:dLbl>
              <c:idx val="2"/>
              <c:layout>
                <c:manualLayout>
                  <c:x val="-1.8626418981274573E-3"/>
                  <c:y val="-2.5812006078626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2B-4F67-9FE8-ED7FF37DAEEA}"/>
                </c:ext>
              </c:extLst>
            </c:dLbl>
            <c:dLbl>
              <c:idx val="4"/>
              <c:layout>
                <c:manualLayout>
                  <c:x val="-3.703630256105241E-3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02784193236483E-2"/>
                      <c:h val="4.0395789513049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2B-4F67-9FE8-ED7FF37DAEEA}"/>
                </c:ext>
              </c:extLst>
            </c:dLbl>
            <c:dLbl>
              <c:idx val="5"/>
              <c:layout>
                <c:manualLayout>
                  <c:x val="-1.358008805503934E-16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2B-4F67-9FE8-ED7FF37DAEEA}"/>
                </c:ext>
              </c:extLst>
            </c:dLbl>
            <c:dLbl>
              <c:idx val="6"/>
              <c:layout>
                <c:manualLayout>
                  <c:x val="-1.358008805503934E-16"/>
                  <c:y val="-2.0649604862900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2B-4F67-9FE8-ED7FF37DAE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Forstwirtschaft'!$N$60:$N$67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'Land- und Forstwirtschaft'!$O$60:$O$67</c:f>
              <c:numCache>
                <c:formatCode>#,##0.00</c:formatCode>
                <c:ptCount val="8"/>
                <c:pt idx="0">
                  <c:v>5.9</c:v>
                </c:pt>
                <c:pt idx="1">
                  <c:v>6.1</c:v>
                </c:pt>
                <c:pt idx="2">
                  <c:v>6.3</c:v>
                </c:pt>
                <c:pt idx="3" formatCode="0.00">
                  <c:v>6.7</c:v>
                </c:pt>
                <c:pt idx="4" formatCode="0.00">
                  <c:v>6.7</c:v>
                </c:pt>
                <c:pt idx="5" formatCode="0.00">
                  <c:v>6.8</c:v>
                </c:pt>
                <c:pt idx="6" formatCode="0.00">
                  <c:v>7.3</c:v>
                </c:pt>
                <c:pt idx="7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2B-4F67-9FE8-ED7FF37DAEEA}"/>
            </c:ext>
          </c:extLst>
        </c:ser>
        <c:ser>
          <c:idx val="1"/>
          <c:order val="1"/>
          <c:tx>
            <c:strRef>
              <c:f>'Land- und Forstwirtschaft'!$P$53</c:f>
              <c:strCache>
                <c:ptCount val="1"/>
                <c:pt idx="0">
                  <c:v>Mittelkreis</c:v>
                </c:pt>
              </c:strCache>
            </c:strRef>
          </c:tx>
          <c:spPr>
            <a:solidFill>
              <a:srgbClr val="05B8FF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5389502377752518E-3"/>
                  <c:y val="4.95489771555376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2B-4F67-9FE8-ED7FF37DAEEA}"/>
                </c:ext>
              </c:extLst>
            </c:dLbl>
            <c:dLbl>
              <c:idx val="1"/>
              <c:layout>
                <c:manualLayout>
                  <c:x val="1.1123985283055219E-2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2B-4F67-9FE8-ED7FF37DAEEA}"/>
                </c:ext>
              </c:extLst>
            </c:dLbl>
            <c:dLbl>
              <c:idx val="2"/>
              <c:layout>
                <c:manualLayout>
                  <c:x val="9.2699877358793266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2B-4F67-9FE8-ED7FF37DAEEA}"/>
                </c:ext>
              </c:extLst>
            </c:dLbl>
            <c:dLbl>
              <c:idx val="3"/>
              <c:layout>
                <c:manualLayout>
                  <c:x val="7.415990188703498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02B-4F67-9FE8-ED7FF37DAEEA}"/>
                </c:ext>
              </c:extLst>
            </c:dLbl>
            <c:dLbl>
              <c:idx val="4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02B-4F67-9FE8-ED7FF37DAEEA}"/>
                </c:ext>
              </c:extLst>
            </c:dLbl>
            <c:dLbl>
              <c:idx val="5"/>
              <c:layout>
                <c:manualLayout>
                  <c:x val="1.11239852830552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02B-4F67-9FE8-ED7FF37DAEEA}"/>
                </c:ext>
              </c:extLst>
            </c:dLbl>
            <c:dLbl>
              <c:idx val="6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02B-4F67-9FE8-ED7FF37DAEEA}"/>
                </c:ext>
              </c:extLst>
            </c:dLbl>
            <c:dLbl>
              <c:idx val="7"/>
              <c:layout>
                <c:manualLayout>
                  <c:x val="9.2700482254231224E-3"/>
                  <c:y val="-2.0649604862900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02B-4F67-9FE8-ED7FF37DAE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Forstwirtschaft'!$N$60:$N$67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'Land- und Forstwirtschaft'!$P$60:$P$67</c:f>
              <c:numCache>
                <c:formatCode>#,##0.00</c:formatCode>
                <c:ptCount val="8"/>
                <c:pt idx="0">
                  <c:v>4.4000000000000004</c:v>
                </c:pt>
                <c:pt idx="1">
                  <c:v>4.4000000000000004</c:v>
                </c:pt>
                <c:pt idx="2">
                  <c:v>4.3</c:v>
                </c:pt>
                <c:pt idx="3" formatCode="0.00">
                  <c:v>4.5</c:v>
                </c:pt>
                <c:pt idx="4" formatCode="0.00">
                  <c:v>5.6</c:v>
                </c:pt>
                <c:pt idx="5" formatCode="0.00">
                  <c:v>6.5</c:v>
                </c:pt>
                <c:pt idx="6" formatCode="0.00">
                  <c:v>6.7</c:v>
                </c:pt>
                <c:pt idx="7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02B-4F67-9FE8-ED7FF37DAEEA}"/>
            </c:ext>
          </c:extLst>
        </c:ser>
        <c:ser>
          <c:idx val="2"/>
          <c:order val="2"/>
          <c:tx>
            <c:strRef>
              <c:f>'Land- und Forstwirtschaft'!$Q$53</c:f>
              <c:strCache>
                <c:ptCount val="1"/>
                <c:pt idx="0">
                  <c:v>Südkreis</c:v>
                </c:pt>
              </c:strCache>
            </c:strRef>
          </c:tx>
          <c:spPr>
            <a:solidFill>
              <a:srgbClr val="A5E5FF"/>
            </a:solidFill>
            <a:ln w="9525">
              <a:solidFill>
                <a:prstClr val="black">
                  <a:lumMod val="50000"/>
                  <a:lumOff val="50000"/>
                </a:prst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02B-4F67-9FE8-ED7FF37DAEEA}"/>
                </c:ext>
              </c:extLst>
            </c:dLbl>
            <c:dLbl>
              <c:idx val="1"/>
              <c:layout>
                <c:manualLayout>
                  <c:x val="7.4160094173214616E-3"/>
                  <c:y val="-2.323080547076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02B-4F67-9FE8-ED7FF37DAEEA}"/>
                </c:ext>
              </c:extLst>
            </c:dLbl>
            <c:dLbl>
              <c:idx val="2"/>
              <c:layout>
                <c:manualLayout>
                  <c:x val="9.2699877358793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02B-4F67-9FE8-ED7FF37DAEEA}"/>
                </c:ext>
              </c:extLst>
            </c:dLbl>
            <c:dLbl>
              <c:idx val="3"/>
              <c:layout>
                <c:manualLayout>
                  <c:x val="9.2700482254231224E-3"/>
                  <c:y val="-7.74360182358774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2B-4F67-9FE8-ED7FF37DAEEA}"/>
                </c:ext>
              </c:extLst>
            </c:dLbl>
            <c:dLbl>
              <c:idx val="4"/>
              <c:layout>
                <c:manualLayout>
                  <c:x val="7.41599018870344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02B-4F67-9FE8-ED7FF37DAEEA}"/>
                </c:ext>
              </c:extLst>
            </c:dLbl>
            <c:dLbl>
              <c:idx val="5"/>
              <c:layout>
                <c:manualLayout>
                  <c:x val="9.2699877358793266E-3"/>
                  <c:y val="-5.2549261530399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02B-4F67-9FE8-ED7FF37DAEEA}"/>
                </c:ext>
              </c:extLst>
            </c:dLbl>
            <c:dLbl>
              <c:idx val="6"/>
              <c:layout>
                <c:manualLayout>
                  <c:x val="9.2700482254231224E-3"/>
                  <c:y val="-1.8068404255038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02B-4F67-9FE8-ED7FF37DAEEA}"/>
                </c:ext>
              </c:extLst>
            </c:dLbl>
            <c:dLbl>
              <c:idx val="7"/>
              <c:layout>
                <c:manualLayout>
                  <c:x val="5.56199264152753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02B-4F67-9FE8-ED7FF37DAE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Forstwirtschaft'!$N$60:$N$67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'Land- und Forstwirtschaft'!$Q$60:$Q$67</c:f>
              <c:numCache>
                <c:formatCode>#,##0.00</c:formatCode>
                <c:ptCount val="8"/>
                <c:pt idx="0">
                  <c:v>3.7</c:v>
                </c:pt>
                <c:pt idx="1">
                  <c:v>3.6</c:v>
                </c:pt>
                <c:pt idx="2">
                  <c:v>3.8</c:v>
                </c:pt>
                <c:pt idx="3" formatCode="0.00">
                  <c:v>4.0999999999999996</c:v>
                </c:pt>
                <c:pt idx="4" formatCode="0.00">
                  <c:v>4.5</c:v>
                </c:pt>
                <c:pt idx="5" formatCode="0.00">
                  <c:v>4.7</c:v>
                </c:pt>
                <c:pt idx="6" formatCode="0.00">
                  <c:v>4.9000000000000004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02B-4F67-9FE8-ED7FF37D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21804416"/>
        <c:axId val="221805952"/>
      </c:barChart>
      <c:catAx>
        <c:axId val="22180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100" b="1"/>
            </a:pPr>
            <a:endParaRPr lang="de-DE"/>
          </a:p>
        </c:txPr>
        <c:crossAx val="221805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1805952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/>
                </a:pPr>
                <a:r>
                  <a:rPr lang="de-DE" sz="1100" b="1" i="0"/>
                  <a:t>€/m²</a:t>
                </a:r>
              </a:p>
            </c:rich>
          </c:tx>
          <c:layout>
            <c:manualLayout>
              <c:xMode val="edge"/>
              <c:yMode val="edge"/>
              <c:x val="7.4809405014363371E-3"/>
              <c:y val="0.4462370717173866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100" b="1"/>
            </a:pPr>
            <a:endParaRPr lang="de-DE"/>
          </a:p>
        </c:txPr>
        <c:crossAx val="221804416"/>
        <c:crosses val="autoZero"/>
        <c:crossBetween val="between"/>
        <c:majorUnit val="1"/>
        <c:minorUnit val="0.5"/>
      </c:valAx>
      <c:spPr>
        <a:solidFill>
          <a:srgbClr val="BFBFBF"/>
        </a:solidFill>
        <a:ln w="12700">
          <a:solidFill>
            <a:schemeClr val="bg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199846715829566"/>
          <c:y val="0.92263949776548304"/>
          <c:w val="0.85218637997138857"/>
          <c:h val="7.6408648071533469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100" b="1"/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9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3115243342516"/>
          <c:y val="5.1320782024893513E-2"/>
          <c:w val="0.87353569788797059"/>
          <c:h val="0.77948601266201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'Land- und Forstwirtschaft'!$O$3</c:f>
              <c:strCache>
                <c:ptCount val="1"/>
                <c:pt idx="0">
                  <c:v>mit Aufwuchs</c:v>
                </c:pt>
              </c:strCache>
            </c:strRef>
          </c:tx>
          <c:spPr>
            <a:solidFill>
              <a:srgbClr val="004764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004764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3CF-402D-B6CB-53E4819EFB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1" i="0" baseline="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Forstwirtschaft'!$N$8:$N$17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'Land- und Forstwirtschaft'!$O$8:$O$17</c:f>
              <c:numCache>
                <c:formatCode>0.00</c:formatCode>
                <c:ptCount val="10"/>
                <c:pt idx="1">
                  <c:v>1.07</c:v>
                </c:pt>
                <c:pt idx="2">
                  <c:v>1.25</c:v>
                </c:pt>
                <c:pt idx="3">
                  <c:v>1.22</c:v>
                </c:pt>
                <c:pt idx="4">
                  <c:v>1.3</c:v>
                </c:pt>
                <c:pt idx="5">
                  <c:v>1.46</c:v>
                </c:pt>
                <c:pt idx="6" formatCode="General">
                  <c:v>1.61</c:v>
                </c:pt>
                <c:pt idx="7">
                  <c:v>1.87</c:v>
                </c:pt>
                <c:pt idx="8">
                  <c:v>1.49</c:v>
                </c:pt>
                <c:pt idx="9">
                  <c:v>1.76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CF-402D-B6CB-53E4819EFBBB}"/>
            </c:ext>
          </c:extLst>
        </c:ser>
        <c:ser>
          <c:idx val="0"/>
          <c:order val="1"/>
          <c:tx>
            <c:strRef>
              <c:f>'Land- und Forstwirtschaft'!$P$3</c:f>
              <c:strCache>
                <c:ptCount val="1"/>
                <c:pt idx="0">
                  <c:v>ohne Aufwuchs</c:v>
                </c:pt>
              </c:strCache>
            </c:strRef>
          </c:tx>
          <c:spPr>
            <a:solidFill>
              <a:srgbClr val="0093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9"/>
              <c:layout>
                <c:manualLayout>
                  <c:x val="7.5542965061378663E-3"/>
                  <c:y val="-1.205273212660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CF-402D-B6CB-53E4819EF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de-DE" sz="1100" b="1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'Land- und Forstwirtschaft'!$N$8:$N$17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'Land- und Forstwirtschaft'!$P$8:$P$17</c:f>
              <c:numCache>
                <c:formatCode>General</c:formatCode>
                <c:ptCount val="10"/>
                <c:pt idx="8" formatCode="0.00">
                  <c:v>0.75</c:v>
                </c:pt>
                <c:pt idx="9" formatCode="0.0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CF-402D-B6CB-53E4819E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221452544"/>
        <c:axId val="221478272"/>
      </c:barChart>
      <c:catAx>
        <c:axId val="221452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214782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1478272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chemeClr val="bg1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21452544"/>
        <c:crosses val="autoZero"/>
        <c:crossBetween val="between"/>
      </c:valAx>
      <c:spPr>
        <a:solidFill>
          <a:srgbClr val="BFBFBF"/>
        </a:solidFill>
        <a:ln w="127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514804487965917"/>
          <c:y val="0.88819738579087282"/>
          <c:w val="0.73520510361134039"/>
          <c:h val="0.1094810397237172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0.13071</cdr:x>
      <cdr:y>0.72384</cdr:y>
    </cdr:from>
    <cdr:to>
      <cdr:x>0.2363</cdr:x>
      <cdr:y>0.81581</cdr:y>
    </cdr:to>
    <cdr:sp macro="" textlink="">
      <cdr:nvSpPr>
        <cdr:cNvPr id="3" name="Textfeld 1">
          <a:extLst xmlns:a="http://schemas.openxmlformats.org/drawingml/2006/main">
            <a:ext uri="{FF2B5EF4-FFF2-40B4-BE49-F238E27FC236}">
              <a16:creationId xmlns:a16="http://schemas.microsoft.com/office/drawing/2014/main" id="{FCE20EB7-A0EC-4E07-87ED-B5A786D95DD0}"/>
            </a:ext>
          </a:extLst>
        </cdr:cNvPr>
        <cdr:cNvSpPr txBox="1"/>
      </cdr:nvSpPr>
      <cdr:spPr>
        <a:xfrm xmlns:a="http://schemas.openxmlformats.org/drawingml/2006/main">
          <a:off x="727076" y="2136775"/>
          <a:ext cx="587374" cy="271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-1,9 %</a:t>
          </a:r>
        </a:p>
      </cdr:txBody>
    </cdr:sp>
  </cdr:relSizeAnchor>
  <cdr:relSizeAnchor xmlns:cdr="http://schemas.openxmlformats.org/drawingml/2006/chartDrawing">
    <cdr:from>
      <cdr:x>0.23516</cdr:x>
      <cdr:y>0.78515</cdr:y>
    </cdr:from>
    <cdr:to>
      <cdr:x>0.34075</cdr:x>
      <cdr:y>0.87712</cdr:y>
    </cdr:to>
    <cdr:sp macro="" textlink="">
      <cdr:nvSpPr>
        <cdr:cNvPr id="5" name="Textfeld 1">
          <a:extLst xmlns:a="http://schemas.openxmlformats.org/drawingml/2006/main">
            <a:ext uri="{FF2B5EF4-FFF2-40B4-BE49-F238E27FC236}">
              <a16:creationId xmlns:a16="http://schemas.microsoft.com/office/drawing/2014/main" id="{FCE20EB7-A0EC-4E07-87ED-B5A786D95DD0}"/>
            </a:ext>
          </a:extLst>
        </cdr:cNvPr>
        <cdr:cNvSpPr txBox="1"/>
      </cdr:nvSpPr>
      <cdr:spPr>
        <a:xfrm xmlns:a="http://schemas.openxmlformats.org/drawingml/2006/main">
          <a:off x="1308112" y="2317751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+4,2 %</a:t>
          </a:r>
        </a:p>
      </cdr:txBody>
    </cdr:sp>
  </cdr:relSizeAnchor>
  <cdr:relSizeAnchor xmlns:cdr="http://schemas.openxmlformats.org/drawingml/2006/chartDrawing">
    <cdr:from>
      <cdr:x>0.64098</cdr:x>
      <cdr:y>0.15918</cdr:y>
    </cdr:from>
    <cdr:to>
      <cdr:x>0.74657</cdr:x>
      <cdr:y>0.25115</cdr:y>
    </cdr:to>
    <cdr:sp macro="" textlink="">
      <cdr:nvSpPr>
        <cdr:cNvPr id="6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3565525" y="469900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-1,7 %</a:t>
          </a:r>
        </a:p>
      </cdr:txBody>
    </cdr:sp>
  </cdr:relSizeAnchor>
  <cdr:relSizeAnchor xmlns:cdr="http://schemas.openxmlformats.org/drawingml/2006/chartDrawing">
    <cdr:from>
      <cdr:x>0.60845</cdr:x>
      <cdr:y>0.30438</cdr:y>
    </cdr:from>
    <cdr:to>
      <cdr:x>0.73288</cdr:x>
      <cdr:y>0.39635</cdr:y>
    </cdr:to>
    <cdr:sp macro="" textlink="">
      <cdr:nvSpPr>
        <cdr:cNvPr id="7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3384550" y="898525"/>
          <a:ext cx="692149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+13,9 %</a:t>
          </a:r>
        </a:p>
      </cdr:txBody>
    </cdr:sp>
  </cdr:relSizeAnchor>
  <cdr:relSizeAnchor xmlns:cdr="http://schemas.openxmlformats.org/drawingml/2006/chartDrawing">
    <cdr:from>
      <cdr:x>0.4355</cdr:x>
      <cdr:y>0.37859</cdr:y>
    </cdr:from>
    <cdr:to>
      <cdr:x>0.55479</cdr:x>
      <cdr:y>0.47056</cdr:y>
    </cdr:to>
    <cdr:sp macro="" textlink="">
      <cdr:nvSpPr>
        <cdr:cNvPr id="8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2422525" y="1117600"/>
          <a:ext cx="663574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-11,1 %</a:t>
          </a:r>
        </a:p>
      </cdr:txBody>
    </cdr:sp>
  </cdr:relSizeAnchor>
  <cdr:relSizeAnchor xmlns:cdr="http://schemas.openxmlformats.org/drawingml/2006/chartDrawing">
    <cdr:from>
      <cdr:x>0.3653</cdr:x>
      <cdr:y>0.24953</cdr:y>
    </cdr:from>
    <cdr:to>
      <cdr:x>0.47089</cdr:x>
      <cdr:y>0.3415</cdr:y>
    </cdr:to>
    <cdr:sp macro="" textlink="">
      <cdr:nvSpPr>
        <cdr:cNvPr id="9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2032000" y="736600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+4,8 %</a:t>
          </a:r>
        </a:p>
      </cdr:txBody>
    </cdr:sp>
  </cdr:relSizeAnchor>
  <cdr:relSizeAnchor xmlns:cdr="http://schemas.openxmlformats.org/drawingml/2006/chartDrawing">
    <cdr:from>
      <cdr:x>0.27626</cdr:x>
      <cdr:y>0.43022</cdr:y>
    </cdr:from>
    <cdr:to>
      <cdr:x>0.40582</cdr:x>
      <cdr:y>0.52219</cdr:y>
    </cdr:to>
    <cdr:sp macro="" textlink="">
      <cdr:nvSpPr>
        <cdr:cNvPr id="10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1536700" y="1270000"/>
          <a:ext cx="720724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+12,2 %</a:t>
          </a:r>
        </a:p>
      </cdr:txBody>
    </cdr:sp>
  </cdr:relSizeAnchor>
  <cdr:relSizeAnchor xmlns:cdr="http://schemas.openxmlformats.org/drawingml/2006/chartDrawing">
    <cdr:from>
      <cdr:x>0.31393</cdr:x>
      <cdr:y>0.66899</cdr:y>
    </cdr:from>
    <cdr:to>
      <cdr:x>0.41952</cdr:x>
      <cdr:y>0.76096</cdr:y>
    </cdr:to>
    <cdr:sp macro="" textlink="">
      <cdr:nvSpPr>
        <cdr:cNvPr id="11" name="Textfeld 1">
          <a:extLst xmlns:a="http://schemas.openxmlformats.org/drawingml/2006/main">
            <a:ext uri="{FF2B5EF4-FFF2-40B4-BE49-F238E27FC236}">
              <a16:creationId xmlns:a16="http://schemas.microsoft.com/office/drawing/2014/main" id="{8CBC2785-3D83-48F5-8F2F-D5E85FE8DEA1}"/>
            </a:ext>
          </a:extLst>
        </cdr:cNvPr>
        <cdr:cNvSpPr txBox="1"/>
      </cdr:nvSpPr>
      <cdr:spPr>
        <a:xfrm xmlns:a="http://schemas.openxmlformats.org/drawingml/2006/main">
          <a:off x="1746250" y="1974850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+7,4 %</a:t>
          </a:r>
        </a:p>
      </cdr:txBody>
    </cdr:sp>
  </cdr:relSizeAnchor>
  <cdr:relSizeAnchor xmlns:cdr="http://schemas.openxmlformats.org/drawingml/2006/chartDrawing">
    <cdr:from>
      <cdr:x>0.8105</cdr:x>
      <cdr:y>0.44312</cdr:y>
    </cdr:from>
    <cdr:to>
      <cdr:x>0.92466</cdr:x>
      <cdr:y>0.53509</cdr:y>
    </cdr:to>
    <cdr:sp macro="" textlink="">
      <cdr:nvSpPr>
        <cdr:cNvPr id="12" name="Textfeld 1">
          <a:extLst xmlns:a="http://schemas.openxmlformats.org/drawingml/2006/main">
            <a:ext uri="{FF2B5EF4-FFF2-40B4-BE49-F238E27FC236}">
              <a16:creationId xmlns:a16="http://schemas.microsoft.com/office/drawing/2014/main" id="{307EABBE-E35F-40F4-8A9A-D2CFBFFE1CB6}"/>
            </a:ext>
          </a:extLst>
        </cdr:cNvPr>
        <cdr:cNvSpPr txBox="1"/>
      </cdr:nvSpPr>
      <cdr:spPr>
        <a:xfrm xmlns:a="http://schemas.openxmlformats.org/drawingml/2006/main">
          <a:off x="4508500" y="1308100"/>
          <a:ext cx="634999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-19,4 %</a:t>
          </a:r>
        </a:p>
      </cdr:txBody>
    </cdr:sp>
  </cdr:relSizeAnchor>
  <cdr:relSizeAnchor xmlns:cdr="http://schemas.openxmlformats.org/drawingml/2006/chartDrawing">
    <cdr:from>
      <cdr:x>0.81221</cdr:x>
      <cdr:y>0.07206</cdr:y>
    </cdr:from>
    <cdr:to>
      <cdr:x>0.9178</cdr:x>
      <cdr:y>0.16403</cdr:y>
    </cdr:to>
    <cdr:sp macro="" textlink="">
      <cdr:nvSpPr>
        <cdr:cNvPr id="13" name="Textfeld 1">
          <a:extLst xmlns:a="http://schemas.openxmlformats.org/drawingml/2006/main">
            <a:ext uri="{FF2B5EF4-FFF2-40B4-BE49-F238E27FC236}">
              <a16:creationId xmlns:a16="http://schemas.microsoft.com/office/drawing/2014/main" id="{307EABBE-E35F-40F4-8A9A-D2CFBFFE1CB6}"/>
            </a:ext>
          </a:extLst>
        </cdr:cNvPr>
        <cdr:cNvSpPr txBox="1"/>
      </cdr:nvSpPr>
      <cdr:spPr>
        <a:xfrm xmlns:a="http://schemas.openxmlformats.org/drawingml/2006/main">
          <a:off x="4518025" y="212725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-1,7 %</a:t>
          </a:r>
        </a:p>
      </cdr:txBody>
    </cdr:sp>
  </cdr:relSizeAnchor>
  <cdr:relSizeAnchor xmlns:cdr="http://schemas.openxmlformats.org/drawingml/2006/chartDrawing">
    <cdr:from>
      <cdr:x>0.7403</cdr:x>
      <cdr:y>0.18822</cdr:y>
    </cdr:from>
    <cdr:to>
      <cdr:x>0.84589</cdr:x>
      <cdr:y>0.28019</cdr:y>
    </cdr:to>
    <cdr:sp macro="" textlink="">
      <cdr:nvSpPr>
        <cdr:cNvPr id="14" name="Textfeld 1">
          <a:extLst xmlns:a="http://schemas.openxmlformats.org/drawingml/2006/main">
            <a:ext uri="{FF2B5EF4-FFF2-40B4-BE49-F238E27FC236}">
              <a16:creationId xmlns:a16="http://schemas.microsoft.com/office/drawing/2014/main" id="{307EABBE-E35F-40F4-8A9A-D2CFBFFE1CB6}"/>
            </a:ext>
          </a:extLst>
        </cdr:cNvPr>
        <cdr:cNvSpPr txBox="1"/>
      </cdr:nvSpPr>
      <cdr:spPr>
        <a:xfrm xmlns:a="http://schemas.openxmlformats.org/drawingml/2006/main">
          <a:off x="4117975" y="555625"/>
          <a:ext cx="587355" cy="271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000" b="0" baseline="0">
              <a:solidFill>
                <a:sysClr val="windowText" lastClr="000000"/>
              </a:solidFill>
              <a:latin typeface="Arial" pitchFamily="34" charset="0"/>
            </a:rPr>
            <a:t>+6,0 %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0.27373</cdr:x>
      <cdr:y>0.77397</cdr:y>
    </cdr:from>
    <cdr:to>
      <cdr:x>0.39539</cdr:x>
      <cdr:y>0.83906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1486170" y="2944514"/>
          <a:ext cx="660522" cy="247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- 8,5 %</a:t>
          </a:r>
        </a:p>
      </cdr:txBody>
    </cdr:sp>
  </cdr:relSizeAnchor>
  <cdr:relSizeAnchor xmlns:cdr="http://schemas.openxmlformats.org/drawingml/2006/chartDrawing">
    <cdr:from>
      <cdr:x>0.25201</cdr:x>
      <cdr:y>0.65445</cdr:y>
    </cdr:from>
    <cdr:to>
      <cdr:x>0.38342</cdr:x>
      <cdr:y>0.71954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1389829" y="2489812"/>
          <a:ext cx="724721" cy="24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+ 0,7 %</a:t>
          </a:r>
        </a:p>
      </cdr:txBody>
    </cdr:sp>
  </cdr:relSizeAnchor>
  <cdr:relSizeAnchor xmlns:cdr="http://schemas.openxmlformats.org/drawingml/2006/chartDrawing">
    <cdr:from>
      <cdr:x>0.14175</cdr:x>
      <cdr:y>0.69418</cdr:y>
    </cdr:from>
    <cdr:to>
      <cdr:x>0.27341</cdr:x>
      <cdr:y>0.75927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769588" y="2640976"/>
          <a:ext cx="714815" cy="247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+ 1,0 %</a:t>
          </a:r>
        </a:p>
      </cdr:txBody>
    </cdr:sp>
  </cdr:relSizeAnchor>
  <cdr:relSizeAnchor xmlns:cdr="http://schemas.openxmlformats.org/drawingml/2006/chartDrawing">
    <cdr:from>
      <cdr:x>0.7775</cdr:x>
      <cdr:y>0.43452</cdr:y>
    </cdr:from>
    <cdr:to>
      <cdr:x>0.92301</cdr:x>
      <cdr:y>0.50588</cdr:y>
    </cdr:to>
    <cdr:sp macro="" textlink="">
      <cdr:nvSpPr>
        <cdr:cNvPr id="9" name="Textfeld 1"/>
        <cdr:cNvSpPr txBox="1"/>
      </cdr:nvSpPr>
      <cdr:spPr>
        <a:xfrm xmlns:a="http://schemas.openxmlformats.org/drawingml/2006/main">
          <a:off x="4221253" y="1653099"/>
          <a:ext cx="790010" cy="271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+ 11,6 %</a:t>
          </a:r>
        </a:p>
      </cdr:txBody>
    </cdr:sp>
  </cdr:relSizeAnchor>
  <cdr:relSizeAnchor xmlns:cdr="http://schemas.openxmlformats.org/drawingml/2006/chartDrawing">
    <cdr:from>
      <cdr:x>0.43261</cdr:x>
      <cdr:y>0.53962</cdr:y>
    </cdr:from>
    <cdr:to>
      <cdr:x>0.57428</cdr:x>
      <cdr:y>0.60471</cdr:y>
    </cdr:to>
    <cdr:sp macro="" textlink="">
      <cdr:nvSpPr>
        <cdr:cNvPr id="10" name="Textfeld 1"/>
        <cdr:cNvSpPr txBox="1"/>
      </cdr:nvSpPr>
      <cdr:spPr>
        <a:xfrm xmlns:a="http://schemas.openxmlformats.org/drawingml/2006/main">
          <a:off x="2348773" y="2052952"/>
          <a:ext cx="769161" cy="247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+ 24,0 %</a:t>
          </a:r>
        </a:p>
        <a:p xmlns:a="http://schemas.openxmlformats.org/drawingml/2006/main">
          <a:pPr algn="l"/>
          <a:endParaRPr lang="de-DE" sz="1100" b="1" baseline="0">
            <a:solidFill>
              <a:srgbClr val="FF0000"/>
            </a:solidFill>
            <a:latin typeface="Arial" pitchFamily="34" charset="0"/>
          </a:endParaRPr>
        </a:p>
      </cdr:txBody>
    </cdr:sp>
  </cdr:relSizeAnchor>
  <cdr:relSizeAnchor xmlns:cdr="http://schemas.openxmlformats.org/drawingml/2006/chartDrawing">
    <cdr:from>
      <cdr:x>0.69931</cdr:x>
      <cdr:y>0.52496</cdr:y>
    </cdr:from>
    <cdr:to>
      <cdr:x>0.82097</cdr:x>
      <cdr:y>0.59006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3796736" y="1997168"/>
          <a:ext cx="660523" cy="247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+ 8,4 %</a:t>
          </a:r>
        </a:p>
      </cdr:txBody>
    </cdr:sp>
  </cdr:relSizeAnchor>
  <cdr:relSizeAnchor xmlns:cdr="http://schemas.openxmlformats.org/drawingml/2006/chartDrawing">
    <cdr:from>
      <cdr:x>0.48206</cdr:x>
      <cdr:y>0.6753</cdr:y>
    </cdr:from>
    <cdr:to>
      <cdr:x>0.62539</cdr:x>
      <cdr:y>0.74039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2617221" y="2569152"/>
          <a:ext cx="778175" cy="247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+ 10,8 %</a:t>
          </a:r>
        </a:p>
      </cdr:txBody>
    </cdr:sp>
  </cdr:relSizeAnchor>
  <cdr:relSizeAnchor xmlns:cdr="http://schemas.openxmlformats.org/drawingml/2006/chartDrawing">
    <cdr:from>
      <cdr:x>0.41796</cdr:x>
      <cdr:y>0.75978</cdr:y>
    </cdr:from>
    <cdr:to>
      <cdr:x>0.58238</cdr:x>
      <cdr:y>0.83563</cdr:y>
    </cdr:to>
    <cdr:sp macro="" textlink="">
      <cdr:nvSpPr>
        <cdr:cNvPr id="13" name="Textfeld 1"/>
        <cdr:cNvSpPr txBox="1"/>
      </cdr:nvSpPr>
      <cdr:spPr>
        <a:xfrm xmlns:a="http://schemas.openxmlformats.org/drawingml/2006/main">
          <a:off x="2269213" y="2890550"/>
          <a:ext cx="892677" cy="288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+ 11,4 %</a:t>
          </a:r>
        </a:p>
      </cdr:txBody>
    </cdr:sp>
  </cdr:relSizeAnchor>
  <cdr:relSizeAnchor xmlns:cdr="http://schemas.openxmlformats.org/drawingml/2006/chartDrawing">
    <cdr:from>
      <cdr:x>0.60124</cdr:x>
      <cdr:y>0.45097</cdr:y>
    </cdr:from>
    <cdr:to>
      <cdr:x>0.72958</cdr:x>
      <cdr:y>0.51606</cdr:y>
    </cdr:to>
    <cdr:sp macro="" textlink="">
      <cdr:nvSpPr>
        <cdr:cNvPr id="14" name="Textfeld 1"/>
        <cdr:cNvSpPr txBox="1"/>
      </cdr:nvSpPr>
      <cdr:spPr>
        <a:xfrm xmlns:a="http://schemas.openxmlformats.org/drawingml/2006/main">
          <a:off x="3264270" y="1715686"/>
          <a:ext cx="696790" cy="24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- 10,4 %</a:t>
          </a:r>
        </a:p>
        <a:p xmlns:a="http://schemas.openxmlformats.org/drawingml/2006/main">
          <a:pPr algn="l"/>
          <a:endParaRPr lang="de-DE" sz="1100" b="1" baseline="0">
            <a:solidFill>
              <a:srgbClr val="FF0000"/>
            </a:solidFill>
            <a:latin typeface="Arial" pitchFamily="34" charset="0"/>
          </a:endParaRPr>
        </a:p>
      </cdr:txBody>
    </cdr:sp>
  </cdr:relSizeAnchor>
  <cdr:relSizeAnchor xmlns:cdr="http://schemas.openxmlformats.org/drawingml/2006/chartDrawing">
    <cdr:from>
      <cdr:x>0.69532</cdr:x>
      <cdr:y>0.23367</cdr:y>
    </cdr:from>
    <cdr:to>
      <cdr:x>0.84083</cdr:x>
      <cdr:y>0.30503</cdr:y>
    </cdr:to>
    <cdr:sp macro="" textlink="">
      <cdr:nvSpPr>
        <cdr:cNvPr id="15" name="Textfeld 1">
          <a:extLst xmlns:a="http://schemas.openxmlformats.org/drawingml/2006/main">
            <a:ext uri="{FF2B5EF4-FFF2-40B4-BE49-F238E27FC236}">
              <a16:creationId xmlns:a16="http://schemas.microsoft.com/office/drawing/2014/main" id="{67D9C845-4FCA-4A69-BFCB-F7A41C31E033}"/>
            </a:ext>
          </a:extLst>
        </cdr:cNvPr>
        <cdr:cNvSpPr txBox="1"/>
      </cdr:nvSpPr>
      <cdr:spPr>
        <a:xfrm xmlns:a="http://schemas.openxmlformats.org/drawingml/2006/main">
          <a:off x="3775060" y="888999"/>
          <a:ext cx="790011" cy="271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+ 28,4 %</a:t>
          </a:r>
        </a:p>
      </cdr:txBody>
    </cdr:sp>
  </cdr:relSizeAnchor>
  <cdr:relSizeAnchor xmlns:cdr="http://schemas.openxmlformats.org/drawingml/2006/chartDrawing">
    <cdr:from>
      <cdr:x>0.86502</cdr:x>
      <cdr:y>0.15606</cdr:y>
    </cdr:from>
    <cdr:to>
      <cdr:x>0.98791</cdr:x>
      <cdr:y>0.22742</cdr:y>
    </cdr:to>
    <cdr:sp macro="" textlink="">
      <cdr:nvSpPr>
        <cdr:cNvPr id="16" name="Textfeld 1">
          <a:extLst xmlns:a="http://schemas.openxmlformats.org/drawingml/2006/main">
            <a:ext uri="{FF2B5EF4-FFF2-40B4-BE49-F238E27FC236}">
              <a16:creationId xmlns:a16="http://schemas.microsoft.com/office/drawing/2014/main" id="{8E0A7CC4-91C7-46B0-92C2-389C2D4AEBBB}"/>
            </a:ext>
          </a:extLst>
        </cdr:cNvPr>
        <cdr:cNvSpPr txBox="1"/>
      </cdr:nvSpPr>
      <cdr:spPr>
        <a:xfrm xmlns:a="http://schemas.openxmlformats.org/drawingml/2006/main">
          <a:off x="4770564" y="593720"/>
          <a:ext cx="677736" cy="271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- 2,6 %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0.61604</cdr:x>
      <cdr:y>0.52358</cdr:y>
    </cdr:from>
    <cdr:to>
      <cdr:x>0.731</cdr:x>
      <cdr:y>0.58867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3974433" y="1952026"/>
          <a:ext cx="741676" cy="242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+ 8,4 %</a:t>
          </a:r>
        </a:p>
      </cdr:txBody>
    </cdr:sp>
  </cdr:relSizeAnchor>
  <cdr:relSizeAnchor xmlns:cdr="http://schemas.openxmlformats.org/drawingml/2006/chartDrawing">
    <cdr:from>
      <cdr:x>0.48172</cdr:x>
      <cdr:y>0.59579</cdr:y>
    </cdr:from>
    <cdr:to>
      <cdr:x>0.62345</cdr:x>
      <cdr:y>0.66088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3107850" y="2221235"/>
          <a:ext cx="914385" cy="242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+7,1 %</a:t>
          </a:r>
        </a:p>
      </cdr:txBody>
    </cdr:sp>
  </cdr:relSizeAnchor>
  <cdr:relSizeAnchor xmlns:cdr="http://schemas.openxmlformats.org/drawingml/2006/chartDrawing">
    <cdr:from>
      <cdr:x>0.37532</cdr:x>
      <cdr:y>0.67234</cdr:y>
    </cdr:from>
    <cdr:to>
      <cdr:x>0.49028</cdr:x>
      <cdr:y>0.73743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2421412" y="2506643"/>
          <a:ext cx="741676" cy="24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+ 12,2 %</a:t>
          </a:r>
        </a:p>
      </cdr:txBody>
    </cdr:sp>
  </cdr:relSizeAnchor>
  <cdr:relSizeAnchor xmlns:cdr="http://schemas.openxmlformats.org/drawingml/2006/chartDrawing">
    <cdr:from>
      <cdr:x>0.22208</cdr:x>
      <cdr:y>0.75862</cdr:y>
    </cdr:from>
    <cdr:to>
      <cdr:x>0.33704</cdr:x>
      <cdr:y>0.82371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1432797" y="2828317"/>
          <a:ext cx="741676" cy="242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+ 4,3 %</a:t>
          </a:r>
        </a:p>
      </cdr:txBody>
    </cdr:sp>
  </cdr:relSizeAnchor>
  <cdr:relSizeAnchor xmlns:cdr="http://schemas.openxmlformats.org/drawingml/2006/chartDrawing">
    <cdr:from>
      <cdr:x>0.87519</cdr:x>
      <cdr:y>0.18222</cdr:y>
    </cdr:from>
    <cdr:to>
      <cdr:x>0.99016</cdr:x>
      <cdr:y>0.24731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5646358" y="679354"/>
          <a:ext cx="741741" cy="242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+ 9,2 %</a:t>
          </a:r>
        </a:p>
      </cdr:txBody>
    </cdr:sp>
  </cdr:relSizeAnchor>
  <cdr:relSizeAnchor xmlns:cdr="http://schemas.openxmlformats.org/drawingml/2006/chartDrawing">
    <cdr:from>
      <cdr:x>0.7488</cdr:x>
      <cdr:y>0.3487</cdr:y>
    </cdr:from>
    <cdr:to>
      <cdr:x>0.86376</cdr:x>
      <cdr:y>0.41379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4830953" y="1300020"/>
          <a:ext cx="741676" cy="24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DE" sz="1100" b="1" baseline="0">
              <a:solidFill>
                <a:srgbClr val="FF0000"/>
              </a:solidFill>
              <a:latin typeface="Arial" pitchFamily="34" charset="0"/>
            </a:rPr>
            <a:t>+ 18,1 %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0.08673</cdr:x>
      <cdr:y>0.69863</cdr:y>
    </cdr:from>
    <cdr:to>
      <cdr:x>0.93057</cdr:x>
      <cdr:y>0.69921</cdr:y>
    </cdr:to>
    <cdr:sp macro="" textlink="">
      <cdr:nvSpPr>
        <cdr:cNvPr id="4" name="Gerade Verbindung 3"/>
        <cdr:cNvSpPr/>
      </cdr:nvSpPr>
      <cdr:spPr>
        <a:xfrm xmlns:a="http://schemas.openxmlformats.org/drawingml/2006/main" flipV="1">
          <a:off x="755600" y="3672408"/>
          <a:ext cx="7351534" cy="304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Times New Roman"/>
            </a:defRPr>
          </a:lvl1pPr>
          <a:lvl2pPr marL="457200" indent="0">
            <a:defRPr sz="1100">
              <a:solidFill>
                <a:srgbClr val="000000"/>
              </a:solidFill>
              <a:latin typeface="Times New Roman"/>
            </a:defRPr>
          </a:lvl2pPr>
          <a:lvl3pPr marL="914400" indent="0">
            <a:defRPr sz="1100">
              <a:solidFill>
                <a:srgbClr val="000000"/>
              </a:solidFill>
              <a:latin typeface="Times New Roman"/>
            </a:defRPr>
          </a:lvl3pPr>
          <a:lvl4pPr marL="1371600" indent="0">
            <a:defRPr sz="1100">
              <a:solidFill>
                <a:srgbClr val="000000"/>
              </a:solidFill>
              <a:latin typeface="Times New Roman"/>
            </a:defRPr>
          </a:lvl4pPr>
          <a:lvl5pPr marL="1828800" indent="0">
            <a:defRPr sz="1100">
              <a:solidFill>
                <a:srgbClr val="000000"/>
              </a:solidFill>
              <a:latin typeface="Times New Roman"/>
            </a:defRPr>
          </a:lvl5pPr>
          <a:lvl6pPr marL="2286000" indent="0">
            <a:defRPr sz="1100">
              <a:solidFill>
                <a:srgbClr val="000000"/>
              </a:solidFill>
              <a:latin typeface="Times New Roman"/>
            </a:defRPr>
          </a:lvl6pPr>
          <a:lvl7pPr marL="2743200" indent="0">
            <a:defRPr sz="1100">
              <a:solidFill>
                <a:srgbClr val="000000"/>
              </a:solidFill>
              <a:latin typeface="Times New Roman"/>
            </a:defRPr>
          </a:lvl7pPr>
          <a:lvl8pPr marL="3200400" indent="0">
            <a:defRPr sz="1100">
              <a:solidFill>
                <a:srgbClr val="000000"/>
              </a:solidFill>
              <a:latin typeface="Times New Roman"/>
            </a:defRPr>
          </a:lvl8pPr>
          <a:lvl9pPr marL="3657600" indent="0">
            <a:defRPr sz="1100">
              <a:solidFill>
                <a:srgbClr val="000000"/>
              </a:solidFill>
              <a:latin typeface="Times New Roman"/>
            </a:defRPr>
          </a:lvl9pPr>
        </a:lstStyle>
        <a:p xmlns:a="http://schemas.openxmlformats.org/drawingml/2006/main">
          <a:endParaRPr lang="de-DE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0.03844</cdr:x>
      <cdr:y>0.95376</cdr:y>
    </cdr:from>
    <cdr:to>
      <cdr:x>0.45997</cdr:x>
      <cdr:y>1</cdr:y>
    </cdr:to>
    <cdr:sp macro="" textlink="">
      <cdr:nvSpPr>
        <cdr:cNvPr id="3" name="Textfeld 2">
          <a:extLst xmlns:a="http://schemas.openxmlformats.org/drawingml/2006/main">
            <a:ext uri="{FF2B5EF4-FFF2-40B4-BE49-F238E27FC236}">
              <a16:creationId xmlns:a16="http://schemas.microsoft.com/office/drawing/2014/main" id="{C93C0C48-BB16-423E-A80D-8FEC4012FB9D}"/>
            </a:ext>
          </a:extLst>
        </cdr:cNvPr>
        <cdr:cNvSpPr txBox="1"/>
      </cdr:nvSpPr>
      <cdr:spPr>
        <a:xfrm xmlns:a="http://schemas.openxmlformats.org/drawingml/2006/main">
          <a:off x="334886" y="5376352"/>
          <a:ext cx="3672408" cy="26064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0.45898</cdr:x>
      <cdr:y>0.91339</cdr:y>
    </cdr:from>
    <cdr:to>
      <cdr:x>0.88051</cdr:x>
      <cdr:y>0.99414</cdr:y>
    </cdr:to>
    <cdr:sp macro="" textlink="">
      <cdr:nvSpPr>
        <cdr:cNvPr id="4" name="Textfeld 1">
          <a:extLst xmlns:a="http://schemas.openxmlformats.org/drawingml/2006/main">
            <a:ext uri="{FF2B5EF4-FFF2-40B4-BE49-F238E27FC236}">
              <a16:creationId xmlns:a16="http://schemas.microsoft.com/office/drawing/2014/main" id="{6722C704-478D-44B2-AD81-DB0031531BE2}"/>
            </a:ext>
          </a:extLst>
        </cdr:cNvPr>
        <cdr:cNvSpPr txBox="1"/>
      </cdr:nvSpPr>
      <cdr:spPr>
        <a:xfrm xmlns:a="http://schemas.openxmlformats.org/drawingml/2006/main">
          <a:off x="3998638" y="5148763"/>
          <a:ext cx="3672408" cy="4551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e-DE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0.00622</cdr:x>
      <cdr:y>0.42378</cdr:y>
    </cdr:from>
    <cdr:to>
      <cdr:x>0.03867</cdr:x>
      <cdr:y>0.51597</cdr:y>
    </cdr:to>
    <cdr:sp macro="" textlink="">
      <cdr:nvSpPr>
        <cdr:cNvPr id="12" name="Textfeld 1"/>
        <cdr:cNvSpPr txBox="1"/>
      </cdr:nvSpPr>
      <cdr:spPr>
        <a:xfrm xmlns:a="http://schemas.openxmlformats.org/drawingml/2006/main">
          <a:off x="52915" y="2233083"/>
          <a:ext cx="276225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000" b="1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0.90895</cdr:x>
      <cdr:y>0.63547</cdr:y>
    </cdr:from>
    <cdr:to>
      <cdr:x>0.98759</cdr:x>
      <cdr:y>0.68581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6493312" y="3090332"/>
          <a:ext cx="561803" cy="24479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+2 %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0.87777</cdr:x>
      <cdr:y>0.54054</cdr:y>
    </cdr:from>
    <cdr:to>
      <cdr:x>0.95617</cdr:x>
      <cdr:y>0.59572</cdr:y>
    </cdr:to>
    <cdr:sp macro="" textlink="">
      <cdr:nvSpPr>
        <cdr:cNvPr id="3" name="Textfeld 1"/>
        <cdr:cNvSpPr txBox="1"/>
      </cdr:nvSpPr>
      <cdr:spPr>
        <a:xfrm xmlns:a="http://schemas.openxmlformats.org/drawingml/2006/main">
          <a:off x="6019748" y="2659560"/>
          <a:ext cx="537686" cy="2714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-7 %</a:t>
          </a:r>
        </a:p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0.8572</cdr:x>
      <cdr:y>0.43468</cdr:y>
    </cdr:from>
    <cdr:to>
      <cdr:x>0.93812</cdr:x>
      <cdr:y>0.48987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5878678" y="2138709"/>
          <a:ext cx="554931" cy="27154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100" b="1">
              <a:latin typeface="Arial" pitchFamily="34" charset="0"/>
              <a:cs typeface="Arial" pitchFamily="34" charset="0"/>
            </a:rPr>
            <a:t>+4</a:t>
          </a:r>
          <a:r>
            <a:rPr lang="de-DE" sz="1100" b="1" baseline="0">
              <a:latin typeface="Arial" pitchFamily="34" charset="0"/>
              <a:cs typeface="Arial" pitchFamily="34" charset="0"/>
            </a:rPr>
            <a:t> </a:t>
          </a:r>
          <a:r>
            <a:rPr lang="de-DE" sz="1100" b="1">
              <a:latin typeface="Arial" pitchFamily="34" charset="0"/>
              <a:cs typeface="Arial" pitchFamily="34" charset="0"/>
            </a:rPr>
            <a:t>%</a:t>
          </a:r>
        </a:p>
        <a:p xmlns:a="http://schemas.openxmlformats.org/drawingml/2006/main">
          <a:endParaRPr lang="de-DE" sz="110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0.16846</cdr:x>
      <cdr:y>0.07677</cdr:y>
    </cdr:from>
    <cdr:to>
      <cdr:x>0.24528</cdr:x>
      <cdr:y>0.12795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1190626" y="371475"/>
          <a:ext cx="5429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  <cdr:relSizeAnchor xmlns:cdr="http://schemas.openxmlformats.org/drawingml/2006/chartDrawing">
    <cdr:from>
      <cdr:x>0.15808</cdr:x>
      <cdr:y>0.44462</cdr:y>
    </cdr:from>
    <cdr:to>
      <cdr:x>0.21162</cdr:x>
      <cdr:y>0.82835</cdr:y>
    </cdr:to>
    <cdr:sp macro="" textlink="">
      <cdr:nvSpPr>
        <cdr:cNvPr id="3" name="Textfeld 2"/>
        <cdr:cNvSpPr txBox="1"/>
      </cdr:nvSpPr>
      <cdr:spPr>
        <a:xfrm xmlns:a="http://schemas.openxmlformats.org/drawingml/2006/main" rot="16200000">
          <a:off x="434355" y="2502645"/>
          <a:ext cx="1617351" cy="360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000" b="1">
              <a:latin typeface="Arial" pitchFamily="34" charset="0"/>
              <a:cs typeface="Arial" pitchFamily="34" charset="0"/>
            </a:rPr>
            <a:t>keine Angabe </a:t>
          </a:r>
          <a:r>
            <a:rPr lang="de-DE" sz="1000" b="1" i="0" baseline="0">
              <a:latin typeface="Arial" pitchFamily="34" charset="0"/>
              <a:cs typeface="Arial" pitchFamily="34" charset="0"/>
            </a:rPr>
            <a:t>möglich</a:t>
          </a:r>
        </a:p>
      </cdr:txBody>
    </cdr:sp>
  </cdr:relSizeAnchor>
  <cdr:relSizeAnchor xmlns:cdr="http://schemas.openxmlformats.org/drawingml/2006/chartDrawing">
    <cdr:from>
      <cdr:x>0.02491</cdr:x>
      <cdr:y>0.33384</cdr:y>
    </cdr:from>
    <cdr:to>
      <cdr:x>0.06781</cdr:x>
      <cdr:y>0.45244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216992" y="1754668"/>
          <a:ext cx="373744" cy="623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de-DE" sz="1100" b="1" dirty="0">
              <a:latin typeface="Arial" pitchFamily="34" charset="0"/>
              <a:cs typeface="Arial" pitchFamily="34" charset="0"/>
            </a:rPr>
            <a:t>€/m²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387" y="3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038B4DB-C9C8-4262-BE86-A6A861356790}" type="datetime1">
              <a:rPr lang="de-DE" smtClean="0"/>
              <a:t>01.03.2023</a:t>
            </a:fld>
            <a:endParaRPr 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2681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387" y="9432681"/>
            <a:ext cx="2945293" cy="49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538BB2C-CBAC-46F4-A456-F8EB42FD9F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8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387" y="8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57A12A1-DC49-4DD6-B678-740586BE985F}" type="datetime1">
              <a:rPr lang="de-DE" smtClean="0"/>
              <a:t>01.03.2023</a:t>
            </a:fld>
            <a:endParaRPr lang="de-DE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63588"/>
            <a:ext cx="4965700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529" y="4716340"/>
            <a:ext cx="4986633" cy="448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2686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387" y="9432686"/>
            <a:ext cx="2945293" cy="5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59" tIns="45476" rIns="90959" bIns="454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83A87B5-EF79-4EC8-81F8-D70D95461B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400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1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5E56C26-D745-4E57-8833-0EF9D5BEBBD5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de-DE" altLang="de-DE" b="1" dirty="0"/>
              <a:t>	</a:t>
            </a:r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2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7BB3F84-03C3-46D0-9496-9223BD8C787E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de-DE" altLang="de-DE" b="1" dirty="0"/>
              <a:t>	</a:t>
            </a:r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3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6B17F85-96DC-42B8-B2C1-D939B0AC383B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b="1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4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9700719-61B3-4D8E-A440-BA5584343335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5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6CF4A81-6DFE-43D5-A7D1-EF040FD2455F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b="1" dirty="0"/>
          </a:p>
        </p:txBody>
      </p:sp>
      <p:sp>
        <p:nvSpPr>
          <p:cNvPr id="6349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FEB095-B8DB-4E41-BDFD-5169B3513871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A4A135-8735-4A96-91EF-BFC7F77CBCC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01.03.2023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447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E8F9BE-523D-40D7-929A-92366ED83F85}" type="slidenum">
              <a:rPr lang="de-DE" altLang="de-DE" smtClean="0"/>
              <a:pPr>
                <a:defRPr/>
              </a:pPr>
              <a:t>7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C6ADADC-84F1-4AC7-B52D-07803BBBE159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0715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r>
              <a:rPr lang="de-DE" dirty="0"/>
              <a:t>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 </a:t>
            </a:r>
            <a:endParaRPr lang="de-DE" altLang="de-DE" dirty="0"/>
          </a:p>
        </p:txBody>
      </p:sp>
      <p:sp>
        <p:nvSpPr>
          <p:cNvPr id="6144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47E2D5-D87F-42DD-8E55-3B81D2674549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46DB5BE-FA60-4706-86D9-A32F69DB8C5C}" type="datetime1">
              <a:rPr lang="de-DE" smtClean="0"/>
              <a:t>01.03.2023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0001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xfrm>
            <a:off x="905532" y="4716341"/>
            <a:ext cx="4986633" cy="4640261"/>
          </a:xfrm>
          <a:noFill/>
          <a:ln/>
        </p:spPr>
        <p:txBody>
          <a:bodyPr/>
          <a:lstStyle/>
          <a:p>
            <a:endParaRPr lang="de-DE" b="1" dirty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738CD-0108-4E40-BB90-B12D1421D6C2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94E12C2-9744-45CF-BD68-A8198113A8C1}" type="datetime1">
              <a:rPr lang="de-DE" smtClean="0"/>
              <a:pPr>
                <a:defRPr/>
              </a:pPr>
              <a:t>01.03.2023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Seite 1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800" b="1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000" dirty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D02C5-D812-4058-9552-7F43A3259AC4}" type="slidenum">
              <a:rPr lang="de-DE" altLang="de-DE" smtClean="0"/>
              <a:pPr>
                <a:defRPr/>
              </a:pPr>
              <a:t>14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368B8D-AE3F-49E3-A4D9-4B471EAE42FE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2792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z="1000" dirty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6D02C5-D812-4058-9552-7F43A3259AC4}" type="slidenum">
              <a:rPr lang="de-DE" altLang="de-DE" smtClean="0"/>
              <a:pPr>
                <a:defRPr/>
              </a:pPr>
              <a:t>15</a:t>
            </a:fld>
            <a:endParaRPr lang="de-DE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22BF1C7-97B7-4741-AEE5-81BF7E2F6134}" type="datetime1">
              <a:rPr lang="de-DE" smtClean="0"/>
              <a:t>01.03.2023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4065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3A87B5-EF79-4EC8-81F8-D70D95461B4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241CAA-2934-492F-8473-A55D92E8F76F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01.03.2023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12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de-DE" sz="1700" b="1" u="sng" dirty="0"/>
          </a:p>
        </p:txBody>
      </p:sp>
      <p:sp>
        <p:nvSpPr>
          <p:cNvPr id="5120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AB33BD-78D1-4111-AB5F-AAD80D33396C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3E6B2D-1127-43BE-AC9C-D90348DF90F4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01.03.2023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60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69452-C09C-4935-8908-5A7C44F5F8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25152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Gutachtrausschuss für Grundstückswerte im Kreis Unna </a:t>
            </a: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4474B-D65C-4F93-B425-30C662DF0D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2A189-8126-4C26-A3FC-B439E623CC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EA827-C3CD-493D-ACC2-916645B8FD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FD9E-4E39-4297-9A1E-1634C5ED4E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52C28-36E3-41E3-8F8F-2DE6D622B2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9295F-B969-45B7-A23F-5399A3EE12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A51B-4BFD-4EFC-852D-10CE537A67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11997-30EA-44A3-8DCE-290BB1D7151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D0-6B54-4D1D-BA00-1CA9546865D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12470-7B15-40AC-85FF-1A8752609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80F1F-D02E-4774-ABD3-F9C4174784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69452-C09C-4935-8908-5A7C44F5F8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25152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Gutachtrausschuss für Grundstückswerte im Kreis Unna </a:t>
            </a: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79636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4474B-D65C-4F93-B425-30C662DF0D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481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2A189-8126-4C26-A3FC-B439E623CC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357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EA827-C3CD-493D-ACC2-916645B8FD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280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9FD9E-4E39-4297-9A1E-1634C5ED4E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156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52C28-36E3-41E3-8F8F-2DE6D622B2F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335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9295F-B969-45B7-A23F-5399A3EE12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791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A51B-4BFD-4EFC-852D-10CE537A67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06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11997-30EA-44A3-8DCE-290BB1D7151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099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D0-6B54-4D1D-BA00-1CA9546865D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48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12470-7B15-40AC-85FF-1A87526090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286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80F1F-D02E-4774-ABD3-F9C4174784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76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vmlDrawing" Target="../drawings/vmlDrawing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16632"/>
            <a:ext cx="856895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err="1"/>
              <a:t>Gutachtrausschuss</a:t>
            </a:r>
            <a:r>
              <a:rPr lang="de-DE" altLang="de-DE" dirty="0"/>
              <a:t> für Grundstückswerte im Kreis Unna 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858C959-24A9-4CD8-8803-CA5EFAB96B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8028384" y="260648"/>
          <a:ext cx="718419" cy="75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Photo Editor Photo" r:id="rId15" imgW="1142857" imgH="1209524" progId="">
                  <p:embed/>
                </p:oleObj>
              </mc:Choice>
              <mc:Fallback>
                <p:oleObj name="Photo Editor Photo" r:id="rId15" imgW="1142857" imgH="1209524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60648"/>
                        <a:ext cx="718419" cy="759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8"/>
          <p:cNvCxnSpPr/>
          <p:nvPr userDrawn="1"/>
        </p:nvCxnSpPr>
        <p:spPr>
          <a:xfrm>
            <a:off x="323528" y="1196752"/>
            <a:ext cx="856895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16632"/>
            <a:ext cx="856895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err="1"/>
              <a:t>Gutachtrausschuss</a:t>
            </a:r>
            <a:r>
              <a:rPr lang="de-DE" altLang="de-DE" dirty="0"/>
              <a:t> für Grundstückswerte im Kreis Unna 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de-DE"/>
              <a:t>Geschäftsstelle des Gutachterausschusses im Kreis Unna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858C959-24A9-4CD8-8803-CA5EFAB96B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8028384" y="260648"/>
          <a:ext cx="718419" cy="75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Photo Editor Photo" r:id="rId15" imgW="1142857" imgH="1209524" progId="">
                  <p:embed/>
                </p:oleObj>
              </mc:Choice>
              <mc:Fallback>
                <p:oleObj name="Photo Editor Photo" r:id="rId15" imgW="1142857" imgH="1209524" progId="">
                  <p:embed/>
                  <p:pic>
                    <p:nvPicPr>
                      <p:cNvPr id="102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260648"/>
                        <a:ext cx="718419" cy="759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 Verbindung 8"/>
          <p:cNvCxnSpPr/>
          <p:nvPr userDrawn="1"/>
        </p:nvCxnSpPr>
        <p:spPr>
          <a:xfrm>
            <a:off x="323528" y="1196752"/>
            <a:ext cx="856895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93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95536" y="2996951"/>
            <a:ext cx="864096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Immobilienmarkt 2023</a:t>
            </a:r>
            <a:endParaRPr lang="de-DE" altLang="de-DE" sz="4400" b="1" kern="0" dirty="0">
              <a:latin typeface="Arial" pitchFamily="34" charset="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de-DE" altLang="de-DE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endParaRPr kumimoji="0" lang="de-DE" altLang="de-DE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Gutachterausschuss für Grundstückswerte im Kreis Unna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1"/>
          <p:cNvSpPr txBox="1"/>
          <p:nvPr/>
        </p:nvSpPr>
        <p:spPr>
          <a:xfrm>
            <a:off x="6095333" y="1484784"/>
            <a:ext cx="4608512" cy="86409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Anzahl der ausgewerteten</a:t>
            </a:r>
            <a:br>
              <a:rPr lang="de-DE" sz="1200" b="1" dirty="0">
                <a:solidFill>
                  <a:srgbClr val="002060"/>
                </a:solidFill>
                <a:latin typeface="+mj-lt"/>
              </a:rPr>
            </a:br>
            <a:r>
              <a:rPr lang="de-DE" sz="1200" b="1" dirty="0">
                <a:solidFill>
                  <a:srgbClr val="002060"/>
                </a:solidFill>
                <a:latin typeface="+mj-lt"/>
              </a:rPr>
              <a:t>Kauffälle von 2011 bis 2022</a:t>
            </a:r>
          </a:p>
        </p:txBody>
      </p:sp>
      <p:sp>
        <p:nvSpPr>
          <p:cNvPr id="11" name="Textfeld 1"/>
          <p:cNvSpPr txBox="1"/>
          <p:nvPr/>
        </p:nvSpPr>
        <p:spPr>
          <a:xfrm>
            <a:off x="-1692696" y="5877272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Geldumsatzes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2011 bis 2022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Kauffälle/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579540"/>
              </p:ext>
            </p:extLst>
          </p:nvPr>
        </p:nvGraphicFramePr>
        <p:xfrm>
          <a:off x="324168" y="1340768"/>
          <a:ext cx="576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850438"/>
              </p:ext>
            </p:extLst>
          </p:nvPr>
        </p:nvGraphicFramePr>
        <p:xfrm>
          <a:off x="3059832" y="3717353"/>
          <a:ext cx="576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Kauffälle/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sp>
        <p:nvSpPr>
          <p:cNvPr id="10" name="Textfeld 1"/>
          <p:cNvSpPr txBox="1"/>
          <p:nvPr/>
        </p:nvSpPr>
        <p:spPr>
          <a:xfrm>
            <a:off x="6516216" y="1268760"/>
            <a:ext cx="2528936" cy="86409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Geldumsatz pro </a:t>
            </a:r>
            <a:r>
              <a:rPr lang="de-DE" sz="1200" b="1" dirty="0" err="1">
                <a:solidFill>
                  <a:srgbClr val="002060"/>
                </a:solidFill>
                <a:latin typeface="+mj-lt"/>
              </a:rPr>
              <a:t>Kauffall</a:t>
            </a:r>
            <a:br>
              <a:rPr lang="de-DE" sz="1200" b="1" dirty="0">
                <a:solidFill>
                  <a:srgbClr val="002060"/>
                </a:solidFill>
                <a:latin typeface="+mj-lt"/>
              </a:rPr>
            </a:br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2011 bis 2022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813220"/>
              </p:ext>
            </p:extLst>
          </p:nvPr>
        </p:nvGraphicFramePr>
        <p:xfrm>
          <a:off x="0" y="1484784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"/>
          <p:cNvSpPr txBox="1"/>
          <p:nvPr/>
        </p:nvSpPr>
        <p:spPr>
          <a:xfrm>
            <a:off x="5148064" y="1268760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Geldumsatzes</a:t>
            </a:r>
          </a:p>
          <a:p>
            <a:r>
              <a:rPr lang="de-DE" sz="1200" b="1" dirty="0">
                <a:solidFill>
                  <a:srgbClr val="002060"/>
                </a:solidFill>
                <a:latin typeface="+mj-lt"/>
              </a:rPr>
              <a:t>von 2011 bis 2022</a:t>
            </a:r>
          </a:p>
        </p:txBody>
      </p:sp>
      <p:sp>
        <p:nvSpPr>
          <p:cNvPr id="14" name="Textfeld 1"/>
          <p:cNvSpPr txBox="1"/>
          <p:nvPr/>
        </p:nvSpPr>
        <p:spPr>
          <a:xfrm>
            <a:off x="-900608" y="6309320"/>
            <a:ext cx="4608512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Grundstücksmarktbericht NRW 2021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Geldumsatz in Mrd. Euro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Anzahl der ausgewerteten Kaufverträge/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des Geldumsatzes                 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016346"/>
              </p:ext>
            </p:extLst>
          </p:nvPr>
        </p:nvGraphicFramePr>
        <p:xfrm>
          <a:off x="251520" y="1268760"/>
          <a:ext cx="4932000" cy="26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2FA2EA84-6721-4701-81E9-271B2019D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4210040"/>
            <a:ext cx="5292040" cy="2664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sp>
        <p:nvSpPr>
          <p:cNvPr id="11" name="Textfeld 1"/>
          <p:cNvSpPr txBox="1"/>
          <p:nvPr/>
        </p:nvSpPr>
        <p:spPr>
          <a:xfrm>
            <a:off x="4873811" y="1340768"/>
            <a:ext cx="3960440" cy="64807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Entwicklung des durchschnittlichen Kaufpreises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für Ein- und Zweifamilienhäuser </a:t>
            </a:r>
          </a:p>
          <a:p>
            <a:pPr algn="r"/>
            <a:r>
              <a:rPr lang="de-DE" sz="1200" b="1" dirty="0">
                <a:solidFill>
                  <a:srgbClr val="002060"/>
                </a:solidFill>
                <a:latin typeface="+mj-lt"/>
              </a:rPr>
              <a:t>(freistehend, Doppelhaushälften und Reihenhäuser)</a:t>
            </a: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162073"/>
              </p:ext>
            </p:extLst>
          </p:nvPr>
        </p:nvGraphicFramePr>
        <p:xfrm>
          <a:off x="83272" y="1772816"/>
          <a:ext cx="87372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7696200" cy="1239838"/>
          </a:xfrm>
        </p:spPr>
        <p:txBody>
          <a:bodyPr/>
          <a:lstStyle/>
          <a:p>
            <a:pPr eaLnBrk="1" hangingPunct="1"/>
            <a:br>
              <a:rPr lang="de-DE" altLang="de-DE" dirty="0">
                <a:solidFill>
                  <a:srgbClr val="FF0000"/>
                </a:solidFill>
              </a:rPr>
            </a:br>
            <a:br>
              <a:rPr lang="de-DE" altLang="de-DE" dirty="0">
                <a:solidFill>
                  <a:schemeClr val="tx1"/>
                </a:solidFill>
                <a:cs typeface="Arial" pitchFamily="34" charset="0"/>
              </a:rPr>
            </a:br>
            <a:endParaRPr lang="de-DE" altLang="de-DE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Sachwertfaktoren 2023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Auswertezeitraum: 2022                                                          Kreis Unna                      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16000" y="1340768"/>
          <a:ext cx="8712000" cy="52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717059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Entwicklung der durchschnittlichen Kaufpreise für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Ein- und Zweifamilienhäuser in den Quartalen 2022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93534163-A392-4A03-8A94-43BAD457C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620753"/>
              </p:ext>
            </p:extLst>
          </p:nvPr>
        </p:nvGraphicFramePr>
        <p:xfrm>
          <a:off x="276674" y="1221000"/>
          <a:ext cx="8712000" cy="56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385497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Durchschnittswerte für Wohnungseigentum 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in den Quartalen 2022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D601FB35-1F86-40F6-945D-F6F5F765C0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74075"/>
              </p:ext>
            </p:extLst>
          </p:nvPr>
        </p:nvGraphicFramePr>
        <p:xfrm>
          <a:off x="5876534" y="1350433"/>
          <a:ext cx="3060000" cy="5355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A5CAB549-97EC-4D88-AA05-264C58D7B1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33639"/>
              </p:ext>
            </p:extLst>
          </p:nvPr>
        </p:nvGraphicFramePr>
        <p:xfrm>
          <a:off x="107504" y="1350433"/>
          <a:ext cx="3060000" cy="5355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2">
            <a:extLst>
              <a:ext uri="{FF2B5EF4-FFF2-40B4-BE49-F238E27FC236}">
                <a16:creationId xmlns:a16="http://schemas.microsoft.com/office/drawing/2014/main" id="{3F0AAE08-4A3D-405D-B763-39D78B4ABA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864590"/>
              </p:ext>
            </p:extLst>
          </p:nvPr>
        </p:nvGraphicFramePr>
        <p:xfrm>
          <a:off x="2916498" y="1350433"/>
          <a:ext cx="3060000" cy="5355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5165180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395536" y="2492896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latin typeface="Arial" pitchFamily="34" charset="0"/>
              </a:rPr>
              <a:t>Immobilienrichtwerte 2023</a:t>
            </a:r>
          </a:p>
          <a:p>
            <a:endParaRPr lang="de-DE" sz="1400" b="1" dirty="0">
              <a:latin typeface="Arial" pitchFamily="34" charset="0"/>
            </a:endParaRPr>
          </a:p>
          <a:p>
            <a:endParaRPr lang="de-DE" sz="1400" b="1" dirty="0">
              <a:latin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Immobilienrichtwerte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043608" y="1556792"/>
            <a:ext cx="770485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2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Teilmärkte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alt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Ein-/Zweifamilienhäuser (freistehend)</a:t>
            </a: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alt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Doppel-/Reihenhäuser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alt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Eigentumswohnungen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		     drei eigenständige Modelle!</a:t>
            </a:r>
          </a:p>
        </p:txBody>
      </p:sp>
      <p:sp>
        <p:nvSpPr>
          <p:cNvPr id="5" name="Pfeil nach oben 4"/>
          <p:cNvSpPr/>
          <p:nvPr/>
        </p:nvSpPr>
        <p:spPr>
          <a:xfrm rot="5400000">
            <a:off x="2159732" y="4113077"/>
            <a:ext cx="504057" cy="1296144"/>
          </a:xfrm>
          <a:prstGeom prst="upArrow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Immobilienrichtwerte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23528" y="1268760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abgeleitete Umrechnungskoeffizienten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pic>
        <p:nvPicPr>
          <p:cNvPr id="2050" name="Picture 2" descr="T:\FB62\SG625\Daten\Finsterbusch\Immobilienrichtwerte\Vortrag Präsentation\Plenarsitzung_2020\UK_EFH_ZFH.PN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248" y="1700807"/>
            <a:ext cx="3780000" cy="50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Immobilienrichtwerte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Ein-/Zweifamilienhäuser - Modell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EEF203-E7F4-4BFB-9D6E-20844A4290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5" b="4724"/>
          <a:stretch/>
        </p:blipFill>
        <p:spPr>
          <a:xfrm>
            <a:off x="1619672" y="1340767"/>
            <a:ext cx="6071558" cy="540003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:\FB62\SG625\Daten\Finsterbusch\Immobilienrichtwerte\Vortrag Präsentation\Plenarsitzung_2020\UK_RH_DH.PN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248" y="1701368"/>
            <a:ext cx="3780000" cy="50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23528" y="1268760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abgeleitete Umrechnungskoeffizienten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Immobilienrichtwerte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Doppel-/Reihenhäuser - Modell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78295E5-22A5-448F-AA40-0CAA71790E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8" b="5321"/>
          <a:stretch/>
        </p:blipFill>
        <p:spPr>
          <a:xfrm>
            <a:off x="1403648" y="1268760"/>
            <a:ext cx="6355061" cy="54726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23528" y="1268760"/>
            <a:ext cx="856895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abgeleitete Umrechnungskoeffizienten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700808"/>
            <a:ext cx="3780000" cy="504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Immobilienrichtwerte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Eigentumswohnungen - Modell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036B44F-2F2E-4150-9EED-25692A6ED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38"/>
          <a:stretch/>
        </p:blipFill>
        <p:spPr>
          <a:xfrm>
            <a:off x="827584" y="1304484"/>
            <a:ext cx="7560840" cy="54363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Pfeil nach oben 4">
            <a:extLst>
              <a:ext uri="{FF2B5EF4-FFF2-40B4-BE49-F238E27FC236}">
                <a16:creationId xmlns:a16="http://schemas.microsoft.com/office/drawing/2014/main" id="{A298E0D5-991C-4DBE-8903-9CA99FB188E4}"/>
              </a:ext>
            </a:extLst>
          </p:cNvPr>
          <p:cNvSpPr/>
          <p:nvPr/>
        </p:nvSpPr>
        <p:spPr>
          <a:xfrm rot="10800000">
            <a:off x="6732240" y="4905444"/>
            <a:ext cx="504057" cy="1296144"/>
          </a:xfrm>
          <a:prstGeom prst="upArrow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Durchschnittspreise für Wohnbauflächen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Grundlage: Kaufpreise                             </a:t>
            </a: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567814"/>
              </p:ext>
            </p:extLst>
          </p:nvPr>
        </p:nvGraphicFramePr>
        <p:xfrm>
          <a:off x="216000" y="1412776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903107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r>
              <a:rPr lang="de-DE" altLang="de-DE" sz="1800" b="1" kern="0" dirty="0">
                <a:latin typeface="+mj-lt"/>
                <a:ea typeface="+mj-ea"/>
                <a:cs typeface="Arial" charset="0"/>
              </a:rPr>
              <a:t>Kaufpreise für Wohnbauflächen</a:t>
            </a:r>
          </a:p>
          <a:p>
            <a:pPr>
              <a:defRPr/>
            </a:pPr>
            <a:endParaRPr lang="de-DE" altLang="de-DE" sz="800" b="1" kern="0" dirty="0">
              <a:latin typeface="+mj-lt"/>
              <a:ea typeface="+mj-ea"/>
              <a:cs typeface="Arial" charset="0"/>
            </a:endParaRPr>
          </a:p>
          <a:p>
            <a:pPr>
              <a:defRPr/>
            </a:pP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br>
              <a:rPr lang="de-DE" altLang="de-DE" sz="1800" b="1" kern="0" dirty="0">
                <a:latin typeface="+mj-lt"/>
                <a:ea typeface="+mj-ea"/>
                <a:cs typeface="Arial" charset="0"/>
              </a:rPr>
            </a:br>
            <a:endParaRPr lang="de-DE" altLang="de-DE" sz="1800" b="1" kern="0" dirty="0">
              <a:latin typeface="+mj-lt"/>
              <a:ea typeface="+mj-ea"/>
              <a:cs typeface="Arial" charset="0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281E5F93-D0F7-4D06-BAA4-3D339F76E7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1460" y="1772816"/>
          <a:ext cx="8501079" cy="4176460"/>
        </p:xfrm>
        <a:graphic>
          <a:graphicData uri="http://schemas.openxmlformats.org/drawingml/2006/table">
            <a:tbl>
              <a:tblPr firstRow="1" firstCol="1" bandRow="1"/>
              <a:tblGrid>
                <a:gridCol w="2301001">
                  <a:extLst>
                    <a:ext uri="{9D8B030D-6E8A-4147-A177-3AD203B41FA5}">
                      <a16:colId xmlns:a16="http://schemas.microsoft.com/office/drawing/2014/main" val="2460284413"/>
                    </a:ext>
                  </a:extLst>
                </a:gridCol>
                <a:gridCol w="1548578">
                  <a:extLst>
                    <a:ext uri="{9D8B030D-6E8A-4147-A177-3AD203B41FA5}">
                      <a16:colId xmlns:a16="http://schemas.microsoft.com/office/drawing/2014/main" val="3149824176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1910280850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2754067055"/>
                    </a:ext>
                  </a:extLst>
                </a:gridCol>
                <a:gridCol w="1550500">
                  <a:extLst>
                    <a:ext uri="{9D8B030D-6E8A-4147-A177-3AD203B41FA5}">
                      <a16:colId xmlns:a16="http://schemas.microsoft.com/office/drawing/2014/main" val="1460484870"/>
                    </a:ext>
                  </a:extLst>
                </a:gridCol>
              </a:tblGrid>
              <a:tr h="61342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Städte und Gemeinden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Kaufpreise für Wohnbauflächen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Euro/m²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DE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Anzahl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572864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von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D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553105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Bergkamen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018508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Bönen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625621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Fröndenberg/Ruhr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367789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Holzwickede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4156603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Kamen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7482093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Schwerte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8312235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Selm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610174"/>
                  </a:ext>
                </a:extLst>
              </a:tr>
              <a:tr h="29268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Werne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065117"/>
                  </a:ext>
                </a:extLst>
              </a:tr>
              <a:tr h="928904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Kreis Unna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6878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40255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Durchschnittspreise für Acker- und Grünland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(zusammengefasst aus jeweils 3 Jahrgängen)                      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00000000-0008-0000-0400-00000B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16000" y="1360419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755666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0647"/>
            <a:ext cx="7696200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Durchschnittspreise für forstwirtschaftliche Flächen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(zusammengefasst aus jeweils 3 Jahrgängen)                      </a:t>
            </a: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b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</a:b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00000000-0008-0000-0400-000008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1362651"/>
          <a:ext cx="8712000" cy="52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598437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design">
  <a:themeElements>
    <a:clrScheme name="Benutzerdefiniert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595959"/>
      </a:hlink>
      <a:folHlink>
        <a:srgbClr val="595959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Benutzerdefiniert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595959"/>
      </a:hlink>
      <a:folHlink>
        <a:srgbClr val="595959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Office PowerPoint</Application>
  <PresentationFormat>Bildschirmpräsentation (4:3)</PresentationFormat>
  <Paragraphs>247</Paragraphs>
  <Slides>17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Standarddesign</vt:lpstr>
      <vt:lpstr>1_Standarddesign</vt:lpstr>
      <vt:lpstr>Photo Editor 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Kreisverwaltung Unna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Finsterbusch</dc:creator>
  <cp:lastModifiedBy>Eickhoff, Martin</cp:lastModifiedBy>
  <cp:revision>3039</cp:revision>
  <cp:lastPrinted>2023-02-08T16:08:15Z</cp:lastPrinted>
  <dcterms:created xsi:type="dcterms:W3CDTF">2004-01-27T10:19:11Z</dcterms:created>
  <dcterms:modified xsi:type="dcterms:W3CDTF">2023-03-01T14:13:02Z</dcterms:modified>
</cp:coreProperties>
</file>