
<file path=[Content_Types].xml><?xml version="1.0" encoding="utf-8"?>
<Types xmlns="http://schemas.openxmlformats.org/package/2006/content-types">
  <Default Extension="png" ContentType="image/png"/>
  <Default Extension="web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E8E8E8"/>
    <a:srgbClr val="117ACB"/>
    <a:srgbClr val="F8F8F8"/>
    <a:srgbClr val="DDDDDD"/>
    <a:srgbClr val="A52F33"/>
    <a:srgbClr val="969696"/>
    <a:srgbClr val="B2B2B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40" autoAdjust="0"/>
    <p:restoredTop sz="90929"/>
  </p:normalViewPr>
  <p:slideViewPr>
    <p:cSldViewPr>
      <p:cViewPr varScale="1">
        <p:scale>
          <a:sx n="151" d="100"/>
          <a:sy n="151" d="100"/>
        </p:scale>
        <p:origin x="366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28" y="-66"/>
      </p:cViewPr>
      <p:guideLst>
        <p:guide orient="horz" pos="288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t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endParaRPr lang="de-DE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endParaRPr lang="de-DE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8688388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fld id="{0E648A75-DF46-104C-B644-22EDB5C01D1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6439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t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endParaRPr lang="de-DE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8688388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60" tIns="47780" rIns="95560" bIns="4778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fld id="{E386B6A2-7E76-CE46-AC49-6E77E1C2314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52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4405AE-74A9-034A-8E8D-87FA0316522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2B89C8E-4952-40EB-AD16-EB7090D16393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83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CDECB1-FFF9-7148-AC67-E4A5F5145101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72F5449-CE9E-4226-98AC-7E8B2007599D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83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3B424B-116A-2C4E-8197-9B84C3D9A81D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C0B1F4D-A831-4A5F-AB24-F23DB9AFF119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55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771650"/>
            <a:ext cx="4114800" cy="2857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4114800" cy="2857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12CD13F-CC97-FA4A-902B-68395961C7B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E90402-95B1-4881-9904-100D8C927202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40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DC7DE1-6C70-404D-B0CF-F859B3630A2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6AF9888-47D5-4274-B1E9-C913E19D8D8E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28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A78796-BAD6-8546-9DBA-D072EDCCC5E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4106BF6-9B55-4830-939B-5B515310180E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2920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1295CF-E4BC-7745-AD06-9C847A9C4D6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CCAF448-416E-403B-BE11-80E8573206AE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88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77155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771550"/>
            <a:ext cx="5111750" cy="382307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851670"/>
            <a:ext cx="3008313" cy="27429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A9EDADA-2356-8946-9E44-FC8270308A1F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BA7A2370-10E9-4453-AC06-4D26D811597E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4379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771550"/>
            <a:ext cx="5486400" cy="27741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Fachbereich Städtebau - Wohnraumförderstelle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6BF06-BDC1-A04F-8855-721CFCEFEC66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95BD4A18-3C1E-471C-8CEC-8E19C592F832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69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4E127-0FD8-4FB3-BCF4-3B87A9BB0F56}" type="datetime1">
              <a:rPr lang="de-DE" smtClean="0"/>
              <a:t>08.04.2024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Fachbereich Städtebau - Wohnraumförderstelle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34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F080B-BAFB-4D99-AE29-3421E5AC39AC}" type="datetime1">
              <a:rPr lang="de-DE" smtClean="0"/>
              <a:t>08.04.2024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Fachbereich Städtebau - Wohnraumförderstelle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06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77000" y="4803998"/>
            <a:ext cx="2209800" cy="341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1" rIns="0" bIns="4572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Calibri"/>
                <a:cs typeface="Calibri"/>
              </a:defRPr>
            </a:lvl1pPr>
          </a:lstStyle>
          <a:p>
            <a:r>
              <a:rPr lang="de-DE" smtClean="0"/>
              <a:t>Fachbereich Städtebau - Wohnraumförderstelle</a:t>
            </a:r>
            <a:endParaRPr lang="de-DE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019572"/>
            <a:ext cx="83820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</a:t>
            </a:r>
            <a:endParaRPr lang="de-DE" dirty="0"/>
          </a:p>
        </p:txBody>
      </p:sp>
      <p:sp>
        <p:nvSpPr>
          <p:cNvPr id="1064" name="Rectangle 4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" y="4803998"/>
            <a:ext cx="1905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Calibri"/>
                <a:cs typeface="Calibri"/>
              </a:defRPr>
            </a:lvl1pPr>
          </a:lstStyle>
          <a:p>
            <a:fld id="{35D601C0-9A38-6040-B0AE-C6332497533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66" name="Rectangle 4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0" y="4803998"/>
            <a:ext cx="1905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Calibri"/>
                <a:cs typeface="Calibri"/>
              </a:defRPr>
            </a:lvl1pPr>
          </a:lstStyle>
          <a:p>
            <a:fld id="{3488CC46-713D-422E-9EB2-555D495A4157}" type="datetime1">
              <a:rPr lang="de-DE" smtClean="0"/>
              <a:t>08.04.2024</a:t>
            </a:fld>
            <a:endParaRPr lang="de-DE" dirty="0"/>
          </a:p>
        </p:txBody>
      </p:sp>
      <p:sp>
        <p:nvSpPr>
          <p:cNvPr id="1068" name="Rectangle 4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771650"/>
            <a:ext cx="8382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2" name="Bild 1" descr="Stadt_Osnabrueck_Logo_A4_grau_RGB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0"/>
            <a:ext cx="1872000" cy="57318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/>
          <a:ea typeface="+mj-ea"/>
          <a:cs typeface="Calibri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utiger 67BoldCn" charset="0"/>
          <a:ea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utiger 67BoldCn" charset="0"/>
          <a:ea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utiger 67BoldCn" charset="0"/>
          <a:ea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utiger 67BoldCn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utiger 67BoldCn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utiger 67BoldCn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utiger 67BoldCn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utiger 67BoldCn" charset="0"/>
          <a:ea typeface="ＭＳ Ｐゴシック" charset="0"/>
        </a:defRPr>
      </a:lvl9pPr>
    </p:titleStyle>
    <p:bodyStyle>
      <a:lvl1pPr marL="381000" indent="-381000" algn="l" rtl="0" fontAlgn="base">
        <a:spcBef>
          <a:spcPct val="20000"/>
        </a:spcBef>
        <a:spcAft>
          <a:spcPct val="0"/>
        </a:spcAft>
        <a:buFont typeface="Times" charset="0"/>
        <a:defRPr sz="20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Calibri"/>
          <a:ea typeface="+mn-ea"/>
          <a:cs typeface="Calibri"/>
        </a:defRPr>
      </a:lvl2pPr>
      <a:lvl3pPr marL="1181100" indent="-2667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Calibri"/>
          <a:ea typeface="+mn-ea"/>
          <a:cs typeface="Calibri"/>
        </a:defRPr>
      </a:lvl3pPr>
      <a:lvl4pPr marL="16383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Calibri"/>
          <a:ea typeface="+mn-ea"/>
          <a:cs typeface="Calibri"/>
        </a:defRPr>
      </a:lvl4pPr>
      <a:lvl5pPr marL="20955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Calibri"/>
          <a:ea typeface="+mn-ea"/>
          <a:cs typeface="Calibri"/>
        </a:defRPr>
      </a:lvl5pPr>
      <a:lvl6pPr marL="25527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Frutiger 55" charset="0"/>
          <a:ea typeface="+mn-ea"/>
        </a:defRPr>
      </a:lvl6pPr>
      <a:lvl7pPr marL="30099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Frutiger 55" charset="0"/>
          <a:ea typeface="+mn-ea"/>
        </a:defRPr>
      </a:lvl7pPr>
      <a:lvl8pPr marL="34671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Frutiger 55" charset="0"/>
          <a:ea typeface="+mn-ea"/>
        </a:defRPr>
      </a:lvl8pPr>
      <a:lvl9pPr marL="39243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Frutiger 55" charset="0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web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poettker.a@osnabrueck.de" TargetMode="External"/><Relationship Id="rId2" Type="http://schemas.openxmlformats.org/officeDocument/2006/relationships/hyperlink" Target="mailto:ko@osnabrueck.de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ervice.osnabrueck.de/dienstleistungen/-/egov-bis-detail/dienstleistung/6027/sho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4000" dirty="0" smtClean="0"/>
              <a:t>Rechenassistent</a:t>
            </a: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Online-Check zur Prüfung der Fördervoraussetzungen </a:t>
            </a:r>
          </a:p>
          <a:p>
            <a:r>
              <a:rPr lang="de-DE" dirty="0" smtClean="0"/>
              <a:t>für bezahlbaren Wohnraum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249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4584" y="339539"/>
            <a:ext cx="7053542" cy="764217"/>
          </a:xfrm>
        </p:spPr>
        <p:txBody>
          <a:bodyPr/>
          <a:lstStyle/>
          <a:p>
            <a:r>
              <a:rPr lang="de-DE" dirty="0" smtClean="0"/>
              <a:t>Inhalt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484" y="1016232"/>
            <a:ext cx="6709906" cy="367006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900" dirty="0" smtClean="0"/>
              <a:t>Ein Rechenassistent – Wofür?</a:t>
            </a:r>
          </a:p>
          <a:p>
            <a:pPr lvl="1"/>
            <a:r>
              <a:rPr lang="de-DE" sz="1600" dirty="0" smtClean="0"/>
              <a:t>	Möglichkeiten der </a:t>
            </a:r>
            <a:r>
              <a:rPr lang="de-DE" sz="1600" dirty="0" smtClean="0"/>
              <a:t>Wohnraumförderung</a:t>
            </a:r>
            <a:endParaRPr lang="de-DE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sz="1900" dirty="0" smtClean="0"/>
              <a:t>Wer wird damit angesprochen?</a:t>
            </a:r>
          </a:p>
          <a:p>
            <a:pPr lvl="1"/>
            <a:r>
              <a:rPr lang="de-DE" sz="1500" dirty="0" smtClean="0"/>
              <a:t>	Personen mit geringem und mittlerem Einkommen</a:t>
            </a:r>
          </a:p>
          <a:p>
            <a:pPr lvl="1"/>
            <a:r>
              <a:rPr lang="de-DE" sz="1500" dirty="0" smtClean="0"/>
              <a:t>	Was sind Einkommensgrenzen?</a:t>
            </a:r>
          </a:p>
          <a:p>
            <a:pPr lvl="1"/>
            <a:r>
              <a:rPr lang="de-DE" sz="1500" dirty="0" smtClean="0"/>
              <a:t>	Angemessene Wohnungsgrößen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900" dirty="0" smtClean="0"/>
              <a:t>Wie nutze ich den Rechenassistenten?</a:t>
            </a:r>
          </a:p>
          <a:p>
            <a:pPr lvl="1"/>
            <a:r>
              <a:rPr lang="de-DE" sz="1500" dirty="0" smtClean="0"/>
              <a:t>	Prozessablauf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900" dirty="0" smtClean="0"/>
              <a:t>Beispielrechnungen</a:t>
            </a:r>
          </a:p>
          <a:p>
            <a:pPr lvl="1"/>
            <a:r>
              <a:rPr lang="de-DE" sz="1500" dirty="0" smtClean="0"/>
              <a:t>	4-Personen-Haushalt mit geringem Einkommen</a:t>
            </a:r>
          </a:p>
          <a:p>
            <a:pPr lvl="1"/>
            <a:r>
              <a:rPr lang="de-DE" sz="1500" dirty="0" smtClean="0"/>
              <a:t>	Rentner mit mittlerem Einkommen</a:t>
            </a:r>
          </a:p>
          <a:p>
            <a:pPr lvl="1"/>
            <a:r>
              <a:rPr lang="de-DE" sz="1500" dirty="0" smtClean="0"/>
              <a:t>	Alleinerziehende mit 2 Kindern mit mittlerem Einkommen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900" dirty="0" smtClean="0"/>
              <a:t>Einblick in die Funktionalität des Rechenassistenten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17D8B8D-60AF-41E7-B28F-A9F7C268CEFE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00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4582" y="339538"/>
            <a:ext cx="7718528" cy="1050398"/>
          </a:xfrm>
        </p:spPr>
        <p:txBody>
          <a:bodyPr/>
          <a:lstStyle/>
          <a:p>
            <a:r>
              <a:rPr lang="de-DE" dirty="0" smtClean="0"/>
              <a:t>Möglichkeiten der </a:t>
            </a:r>
            <a:br>
              <a:rPr lang="de-DE" dirty="0" smtClean="0"/>
            </a:br>
            <a:r>
              <a:rPr lang="de-DE" dirty="0" smtClean="0"/>
              <a:t>Wohnraumförderung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9347" y="2715767"/>
            <a:ext cx="2205038" cy="288032"/>
          </a:xfrm>
        </p:spPr>
        <p:txBody>
          <a:bodyPr/>
          <a:lstStyle/>
          <a:p>
            <a:r>
              <a:rPr lang="de-DE" sz="1500" dirty="0" smtClean="0"/>
              <a:t>Wohnberechtigungsschein</a:t>
            </a:r>
            <a:endParaRPr lang="de-DE" sz="1500" dirty="0"/>
          </a:p>
        </p:txBody>
      </p:sp>
      <p:pic>
        <p:nvPicPr>
          <p:cNvPr id="12" name="Bildplatzhalter 11"/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347" y="1419622"/>
            <a:ext cx="2205038" cy="1143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5" name="Textplatzhalter 4"/>
          <p:cNvSpPr>
            <a:spLocks noGrp="1"/>
          </p:cNvSpPr>
          <p:nvPr>
            <p:ph type="body" sz="half" idx="18"/>
          </p:nvPr>
        </p:nvSpPr>
        <p:spPr>
          <a:xfrm>
            <a:off x="489347" y="3226975"/>
            <a:ext cx="2205038" cy="1485325"/>
          </a:xfrm>
        </p:spPr>
        <p:txBody>
          <a:bodyPr>
            <a:norm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Berechtigt zum Einzug in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de-DE" dirty="0" smtClean="0"/>
              <a:t>öffentlich geförderte Wohnungen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de-DE" dirty="0"/>
              <a:t>g</a:t>
            </a:r>
            <a:r>
              <a:rPr lang="de-DE" dirty="0" smtClean="0"/>
              <a:t>ebundene Wohnungen aus der Osnabrücker Baulandentwicklung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Festgelegter reduzierter Mietpreis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Angemessene Wohnungsgröße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Einkommensgrenze!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2920007" y="2709777"/>
            <a:ext cx="2197894" cy="294021"/>
          </a:xfrm>
        </p:spPr>
        <p:txBody>
          <a:bodyPr/>
          <a:lstStyle/>
          <a:p>
            <a:r>
              <a:rPr lang="de-DE" sz="1500" dirty="0"/>
              <a:t>Eigentumsförderung </a:t>
            </a:r>
            <a:r>
              <a:rPr lang="de-DE" sz="1500" dirty="0" err="1"/>
              <a:t>NBank</a:t>
            </a:r>
            <a:endParaRPr lang="de-DE" sz="1500" dirty="0"/>
          </a:p>
        </p:txBody>
      </p:sp>
      <p:pic>
        <p:nvPicPr>
          <p:cNvPr id="13" name="Bildplatzhalter 12"/>
          <p:cNvPicPr>
            <a:picLocks noGrp="1" noChangeAspect="1"/>
          </p:cNvPicPr>
          <p:nvPr>
            <p:ph type="pic" idx="21"/>
          </p:nvPr>
        </p:nvPicPr>
        <p:blipFill rotWithShape="1">
          <a:blip r:embed="rId3"/>
          <a:stretch/>
        </p:blipFill>
        <p:spPr>
          <a:xfrm>
            <a:off x="2936776" y="1664502"/>
            <a:ext cx="2121964" cy="653240"/>
          </a:xfrm>
          <a:prstGeom prst="rect">
            <a:avLst/>
          </a:prstGeom>
        </p:spPr>
      </p:pic>
      <p:sp>
        <p:nvSpPr>
          <p:cNvPr id="8" name="Textplatzhalter 7"/>
          <p:cNvSpPr>
            <a:spLocks noGrp="1"/>
          </p:cNvSpPr>
          <p:nvPr>
            <p:ph type="body" sz="half" idx="19"/>
          </p:nvPr>
        </p:nvSpPr>
        <p:spPr>
          <a:xfrm>
            <a:off x="2916678" y="3224171"/>
            <a:ext cx="2287823" cy="1464107"/>
          </a:xfrm>
        </p:spPr>
        <p:txBody>
          <a:bodyPr>
            <a:norm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Neubau / Erwerb von selbst-genutztem Wohnraum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Modernisierung der selbst genutzten Bestandsimmobilie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Darlehen + Zuschuss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Angemessene Wohnungsgröße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Einkommensgrenze!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5343524" y="2787774"/>
            <a:ext cx="2684860" cy="432048"/>
          </a:xfrm>
        </p:spPr>
        <p:txBody>
          <a:bodyPr/>
          <a:lstStyle/>
          <a:p>
            <a:r>
              <a:rPr lang="de-DE" sz="1500" dirty="0"/>
              <a:t>Eigentumsförderung </a:t>
            </a:r>
            <a:r>
              <a:rPr lang="de-DE" sz="1500" dirty="0" smtClean="0"/>
              <a:t>  Osnabrücker Baulandentwicklung</a:t>
            </a:r>
            <a:endParaRPr lang="de-DE" sz="1500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half" idx="20"/>
          </p:nvPr>
        </p:nvSpPr>
        <p:spPr>
          <a:xfrm>
            <a:off x="5351737" y="3230860"/>
            <a:ext cx="2201998" cy="1355729"/>
          </a:xfrm>
        </p:spPr>
        <p:txBody>
          <a:bodyPr/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Erwerb von preisreduzierten Grundstücken o. Immobilien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Angemessene Wohnungsgröße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de-DE" dirty="0" smtClean="0"/>
              <a:t>Einkommensgrenze!</a:t>
            </a:r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9" b="15349"/>
          <a:stretch>
            <a:fillRect/>
          </a:stretch>
        </p:blipFill>
        <p:spPr>
          <a:xfrm>
            <a:off x="5351737" y="1529816"/>
            <a:ext cx="1988302" cy="1033443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2363-C8E5-47D1-AA3C-A14DA7E5A0E5}" type="datetime1">
              <a:rPr lang="de-DE" smtClean="0"/>
              <a:t>08.04.2024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7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Einkommensgrenzen</a:t>
            </a:r>
            <a:br>
              <a:rPr lang="de-DE" dirty="0" smtClean="0"/>
            </a:br>
            <a:r>
              <a:rPr lang="de-DE" sz="1500" dirty="0"/>
              <a:t>nach § 3 Abs. 2 </a:t>
            </a:r>
            <a:r>
              <a:rPr lang="de-DE" sz="1500" dirty="0" err="1"/>
              <a:t>NWoFG</a:t>
            </a:r>
            <a:r>
              <a:rPr lang="de-DE" sz="1500" dirty="0"/>
              <a:t> i. V. m. § 5 Abs. 2 DVO-</a:t>
            </a:r>
            <a:r>
              <a:rPr lang="de-DE" sz="1500" dirty="0" err="1"/>
              <a:t>NWoFG</a:t>
            </a:r>
            <a:endParaRPr lang="de-DE" sz="15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27485" y="1278639"/>
            <a:ext cx="3297254" cy="432197"/>
          </a:xfrm>
        </p:spPr>
        <p:txBody>
          <a:bodyPr/>
          <a:lstStyle/>
          <a:p>
            <a:r>
              <a:rPr lang="de-DE" dirty="0" smtClean="0"/>
              <a:t>Geringe Einkommen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27485" y="1795549"/>
            <a:ext cx="3536698" cy="32606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600" dirty="0" smtClean="0"/>
              <a:t>Einhaltung der Einkommensgrenze</a:t>
            </a:r>
          </a:p>
          <a:p>
            <a:pPr lvl="1"/>
            <a:endParaRPr lang="de-DE" sz="900" dirty="0" smtClean="0"/>
          </a:p>
          <a:p>
            <a:pPr lvl="1"/>
            <a:r>
              <a:rPr lang="de-DE" sz="1400" dirty="0" smtClean="0"/>
              <a:t>Alleinstehende		17.000 €</a:t>
            </a:r>
          </a:p>
          <a:p>
            <a:pPr lvl="1"/>
            <a:r>
              <a:rPr lang="de-DE" sz="1400" dirty="0" smtClean="0"/>
              <a:t>Ehepaar		23.000 €</a:t>
            </a:r>
          </a:p>
          <a:p>
            <a:pPr lvl="1"/>
            <a:r>
              <a:rPr lang="de-DE" sz="1400" dirty="0" smtClean="0"/>
              <a:t>Ehepaar + 1 Kind		29.000 €</a:t>
            </a:r>
          </a:p>
          <a:p>
            <a:pPr lvl="1"/>
            <a:r>
              <a:rPr lang="de-DE" sz="1400" dirty="0" smtClean="0"/>
              <a:t>Ehepaar + 2 Kinder		35.000 €</a:t>
            </a:r>
          </a:p>
          <a:p>
            <a:pPr lvl="1"/>
            <a:endParaRPr lang="de-DE" sz="1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sz="1600" dirty="0" smtClean="0"/>
              <a:t>Bruttojahreseinkommen als Basis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dirty="0" smtClean="0"/>
              <a:t>Freibeträge für</a:t>
            </a:r>
            <a:endParaRPr lang="de-DE" sz="800" dirty="0" smtClean="0"/>
          </a:p>
          <a:p>
            <a:pPr lvl="1"/>
            <a:r>
              <a:rPr lang="de-DE" sz="1400" dirty="0" smtClean="0"/>
              <a:t>Junge Ehe</a:t>
            </a:r>
          </a:p>
          <a:p>
            <a:pPr lvl="1"/>
            <a:r>
              <a:rPr lang="de-DE" sz="1400" dirty="0" smtClean="0"/>
              <a:t>Alleinerziehende</a:t>
            </a:r>
          </a:p>
          <a:p>
            <a:pPr lvl="1"/>
            <a:r>
              <a:rPr lang="de-DE" sz="1400" dirty="0" smtClean="0"/>
              <a:t>Personen mit Behinderung</a:t>
            </a:r>
            <a:endParaRPr lang="de-DE" sz="140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435655" y="1283070"/>
            <a:ext cx="3297254" cy="432197"/>
          </a:xfrm>
        </p:spPr>
        <p:txBody>
          <a:bodyPr/>
          <a:lstStyle/>
          <a:p>
            <a:r>
              <a:rPr lang="de-DE" dirty="0" smtClean="0"/>
              <a:t>Mittlere Einkommen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435654" y="1851669"/>
            <a:ext cx="3736746" cy="3096345"/>
          </a:xfrm>
        </p:spPr>
        <p:txBody>
          <a:bodyPr>
            <a:normAutofit fontScale="40000" lnSpcReduction="2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4000" dirty="0" smtClean="0"/>
              <a:t>Überschreitung der Einkommensgrenze um bis zu 60 %</a:t>
            </a:r>
            <a:r>
              <a:rPr lang="de-DE" sz="4000" dirty="0"/>
              <a:t> </a:t>
            </a:r>
            <a:endParaRPr lang="de-DE" sz="4000" dirty="0" smtClean="0"/>
          </a:p>
          <a:p>
            <a:pPr marL="0" indent="0"/>
            <a:endParaRPr lang="de-DE" sz="1700" dirty="0"/>
          </a:p>
          <a:p>
            <a:pPr marL="457200" lvl="1" indent="0">
              <a:lnSpc>
                <a:spcPct val="120000"/>
              </a:lnSpc>
            </a:pPr>
            <a:r>
              <a:rPr lang="de-DE" sz="3500" dirty="0" smtClean="0"/>
              <a:t>Alleinstehende		27.200 €</a:t>
            </a:r>
          </a:p>
          <a:p>
            <a:pPr marL="457200" lvl="1" indent="0">
              <a:lnSpc>
                <a:spcPct val="120000"/>
              </a:lnSpc>
            </a:pPr>
            <a:r>
              <a:rPr lang="de-DE" sz="3500" dirty="0" smtClean="0"/>
              <a:t>Ehepaar		36.800 €</a:t>
            </a:r>
          </a:p>
          <a:p>
            <a:pPr marL="457200" lvl="1" indent="0">
              <a:lnSpc>
                <a:spcPct val="120000"/>
              </a:lnSpc>
            </a:pPr>
            <a:r>
              <a:rPr lang="de-DE" sz="3500" dirty="0" smtClean="0"/>
              <a:t>Ehepaar + 1 Kind		46.400 €</a:t>
            </a:r>
          </a:p>
          <a:p>
            <a:pPr marL="457200" lvl="1" indent="0">
              <a:lnSpc>
                <a:spcPct val="120000"/>
              </a:lnSpc>
            </a:pPr>
            <a:r>
              <a:rPr lang="de-DE" sz="3500" dirty="0" smtClean="0"/>
              <a:t>Ehepaar + 2 Kinder		56.000 €</a:t>
            </a:r>
          </a:p>
          <a:p>
            <a:pPr marL="457200" lvl="1" indent="0"/>
            <a:endParaRPr lang="de-DE" sz="17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4000" dirty="0" smtClean="0"/>
              <a:t>Bruttojahreseinkommen als Basis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4000" dirty="0" smtClean="0"/>
              <a:t>Freibeträge für</a:t>
            </a:r>
          </a:p>
          <a:p>
            <a:pPr marL="457200" lvl="1" indent="0">
              <a:lnSpc>
                <a:spcPct val="120000"/>
              </a:lnSpc>
            </a:pPr>
            <a:r>
              <a:rPr lang="de-DE" sz="3500" dirty="0" smtClean="0"/>
              <a:t>Junge Ehe</a:t>
            </a:r>
          </a:p>
          <a:p>
            <a:pPr marL="457200" lvl="1" indent="0">
              <a:lnSpc>
                <a:spcPct val="120000"/>
              </a:lnSpc>
            </a:pPr>
            <a:r>
              <a:rPr lang="de-DE" sz="3500" dirty="0" smtClean="0"/>
              <a:t>Alleinerziehende</a:t>
            </a:r>
          </a:p>
          <a:p>
            <a:pPr marL="457200" lvl="1" indent="0">
              <a:lnSpc>
                <a:spcPct val="120000"/>
              </a:lnSpc>
            </a:pPr>
            <a:r>
              <a:rPr lang="de-DE" sz="3500" dirty="0" smtClean="0"/>
              <a:t>Personen mit Behinderung</a:t>
            </a:r>
          </a:p>
          <a:p>
            <a:pPr lvl="1"/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B051B3-0E31-49F9-AF28-635A096082FE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676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Angemessene Wohnungsgrößen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1779662"/>
            <a:ext cx="3611512" cy="3042042"/>
          </a:xfrm>
        </p:spPr>
        <p:txBody>
          <a:bodyPr>
            <a:normAutofit fontScale="85000" lnSpcReduction="20000"/>
          </a:bodyPr>
          <a:lstStyle/>
          <a:p>
            <a:r>
              <a:rPr lang="de-DE" sz="2300" dirty="0" smtClean="0"/>
              <a:t>Mietwohnraum</a:t>
            </a:r>
          </a:p>
          <a:p>
            <a:pPr lvl="1"/>
            <a:r>
              <a:rPr lang="de-DE" sz="1800" dirty="0" smtClean="0"/>
              <a:t>1-Pers.-Haushalt		  50 qm</a:t>
            </a:r>
          </a:p>
          <a:p>
            <a:pPr lvl="1"/>
            <a:r>
              <a:rPr lang="de-DE" sz="1800" dirty="0" smtClean="0"/>
              <a:t>2-Pers.-Haushalt		  60 qm</a:t>
            </a:r>
          </a:p>
          <a:p>
            <a:pPr lvl="1"/>
            <a:r>
              <a:rPr lang="de-DE" sz="1800" dirty="0" smtClean="0"/>
              <a:t>3-Pers.-Haushalt		  75 qm</a:t>
            </a:r>
          </a:p>
          <a:p>
            <a:pPr marL="342900" lvl="1" indent="0"/>
            <a:r>
              <a:rPr lang="de-DE" dirty="0" smtClean="0"/>
              <a:t> </a:t>
            </a:r>
          </a:p>
          <a:p>
            <a:r>
              <a:rPr lang="de-DE" sz="2300" dirty="0" smtClean="0"/>
              <a:t>Eigentumswohnung</a:t>
            </a:r>
          </a:p>
          <a:p>
            <a:pPr lvl="1"/>
            <a:r>
              <a:rPr lang="de-DE" sz="1800" dirty="0" smtClean="0"/>
              <a:t>2-Pers.-Haushalt		  75 qm</a:t>
            </a:r>
          </a:p>
          <a:p>
            <a:pPr lvl="1"/>
            <a:r>
              <a:rPr lang="de-DE" sz="1800" dirty="0" smtClean="0"/>
              <a:t>3-Pers.-Haushalt		  90 qm</a:t>
            </a:r>
          </a:p>
          <a:p>
            <a:pPr marL="342900" lvl="1" indent="0"/>
            <a:r>
              <a:rPr lang="de-DE" dirty="0" smtClean="0"/>
              <a:t> </a:t>
            </a:r>
          </a:p>
          <a:p>
            <a:r>
              <a:rPr lang="de-DE" sz="2300" dirty="0" smtClean="0"/>
              <a:t>Eigenheim</a:t>
            </a:r>
          </a:p>
          <a:p>
            <a:pPr lvl="1"/>
            <a:r>
              <a:rPr lang="de-DE" sz="1800" dirty="0" smtClean="0"/>
              <a:t>2-Pers.-Haushalt		  90 qm</a:t>
            </a:r>
          </a:p>
          <a:p>
            <a:pPr lvl="1"/>
            <a:r>
              <a:rPr lang="de-DE" sz="1800" dirty="0" smtClean="0"/>
              <a:t>3-Pers.-Haushalt		105 qm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078003" y="2012831"/>
            <a:ext cx="2662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Zuzüglich 10 qm für jede weitere Person im Haushalt und für Personen mit Behinderung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078003" y="3641625"/>
            <a:ext cx="25903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Zuzüglich 15 qm für jede weitere Person im Haushalt und für Personen mit Behinderung</a:t>
            </a:r>
          </a:p>
        </p:txBody>
      </p:sp>
      <p:sp>
        <p:nvSpPr>
          <p:cNvPr id="6" name="Geschweifte Klammer rechts 5"/>
          <p:cNvSpPr/>
          <p:nvPr/>
        </p:nvSpPr>
        <p:spPr>
          <a:xfrm>
            <a:off x="4576157" y="2012831"/>
            <a:ext cx="137160" cy="760614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Geschweifte Klammer rechts 6"/>
          <p:cNvSpPr/>
          <p:nvPr/>
        </p:nvSpPr>
        <p:spPr>
          <a:xfrm>
            <a:off x="4572000" y="3219822"/>
            <a:ext cx="137160" cy="1582271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B1EB1EA-D158-4CEF-8719-12A9BAB3265A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204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4583" y="339538"/>
            <a:ext cx="7058027" cy="1050398"/>
          </a:xfrm>
        </p:spPr>
        <p:txBody>
          <a:bodyPr/>
          <a:lstStyle/>
          <a:p>
            <a:r>
              <a:rPr lang="de-DE" dirty="0" smtClean="0"/>
              <a:t>Wie nutze ich den Rechenassistenten?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9964" y="1282833"/>
            <a:ext cx="2210150" cy="280805"/>
          </a:xfrm>
        </p:spPr>
        <p:txBody>
          <a:bodyPr anchor="b"/>
          <a:lstStyle/>
          <a:p>
            <a:r>
              <a:rPr lang="de-DE" sz="1600" dirty="0">
                <a:solidFill>
                  <a:schemeClr val="tx1"/>
                </a:solidFill>
              </a:rPr>
              <a:t>Berechnung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15"/>
          </p:nvPr>
        </p:nvSpPr>
        <p:spPr>
          <a:xfrm>
            <a:off x="489347" y="2181571"/>
            <a:ext cx="2195513" cy="2692004"/>
          </a:xfrm>
        </p:spPr>
        <p:txBody>
          <a:bodyPr>
            <a:normAutofit/>
          </a:bodyPr>
          <a:lstStyle/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 smtClean="0"/>
              <a:t>Start des Rechenassistenten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 smtClean="0"/>
              <a:t>Erfassung persönlicher Daten </a:t>
            </a:r>
            <a:r>
              <a:rPr lang="de-DE" sz="825" i="1" dirty="0"/>
              <a:t>(DSGVO konform)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 smtClean="0"/>
              <a:t>Eingabe der Einkünfte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 smtClean="0"/>
              <a:t>Ergebnis wird ausgewiesen</a:t>
            </a:r>
          </a:p>
          <a:p>
            <a:pPr marL="514350" lvl="1" indent="-171450">
              <a:buFont typeface="Symbol" panose="05050102010706020507" pitchFamily="18" charset="2"/>
              <a:buChar char="-"/>
            </a:pPr>
            <a:r>
              <a:rPr lang="de-DE" dirty="0" smtClean="0"/>
              <a:t>Ermitteltes Einkommen</a:t>
            </a:r>
          </a:p>
          <a:p>
            <a:pPr marL="514350" lvl="1" indent="-171450">
              <a:buFont typeface="Symbol" panose="05050102010706020507" pitchFamily="18" charset="2"/>
              <a:buChar char="-"/>
            </a:pPr>
            <a:r>
              <a:rPr lang="de-DE" dirty="0" smtClean="0"/>
              <a:t>Einkommensgrenze für den jeweiligen Haushalt</a:t>
            </a:r>
          </a:p>
          <a:p>
            <a:pPr marL="514350" lvl="1" indent="-171450">
              <a:buFont typeface="Symbol" panose="05050102010706020507" pitchFamily="18" charset="2"/>
              <a:buChar char="-"/>
            </a:pPr>
            <a:r>
              <a:rPr lang="de-DE" dirty="0" smtClean="0"/>
              <a:t>Angemessene </a:t>
            </a:r>
            <a:r>
              <a:rPr lang="de-DE" dirty="0" smtClean="0"/>
              <a:t>Wohnungsgrößen</a:t>
            </a:r>
            <a:endParaRPr lang="de-DE" dirty="0" smtClean="0"/>
          </a:p>
          <a:p>
            <a:pPr marL="514350" lvl="1" indent="-171450">
              <a:buFont typeface="Symbol" panose="05050102010706020507" pitchFamily="18" charset="2"/>
              <a:buChar char="-"/>
            </a:pPr>
            <a:r>
              <a:rPr lang="de-DE" dirty="0" smtClean="0"/>
              <a:t>Fördermöglichkeiten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 smtClean="0"/>
              <a:t>Herunterladen des Ergebnisses möglich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u="sng" dirty="0" smtClean="0"/>
              <a:t>Daten werden hier nicht gespeichert!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2914929" y="1389936"/>
            <a:ext cx="2357128" cy="739833"/>
          </a:xfrm>
        </p:spPr>
        <p:txBody>
          <a:bodyPr/>
          <a:lstStyle/>
          <a:p>
            <a:endParaRPr lang="de-DE" sz="1350" dirty="0"/>
          </a:p>
          <a:p>
            <a:r>
              <a:rPr lang="de-DE" sz="1600" dirty="0">
                <a:solidFill>
                  <a:schemeClr val="tx1"/>
                </a:solidFill>
              </a:rPr>
              <a:t>1. Option:</a:t>
            </a:r>
          </a:p>
          <a:p>
            <a:r>
              <a:rPr lang="de-DE" sz="1600" dirty="0">
                <a:solidFill>
                  <a:schemeClr val="tx1"/>
                </a:solidFill>
              </a:rPr>
              <a:t>Antrag auf Wohnberechtigungsschein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16"/>
          </p:nvPr>
        </p:nvSpPr>
        <p:spPr>
          <a:xfrm>
            <a:off x="2904829" y="2181572"/>
            <a:ext cx="2210096" cy="2510682"/>
          </a:xfrm>
        </p:spPr>
        <p:txBody>
          <a:bodyPr>
            <a:normAutofit/>
          </a:bodyPr>
          <a:lstStyle/>
          <a:p>
            <a:pPr marL="214313" indent="-214313">
              <a:buFont typeface="Symbol" panose="05050102010706020507" pitchFamily="18" charset="2"/>
              <a:buChar char="-"/>
            </a:pPr>
            <a:r>
              <a:rPr lang="de-DE" sz="1200" dirty="0" smtClean="0"/>
              <a:t>Login im Serviceportal</a:t>
            </a:r>
          </a:p>
          <a:p>
            <a:pPr marL="214313" indent="-214313">
              <a:buFont typeface="Symbol" panose="05050102010706020507" pitchFamily="18" charset="2"/>
              <a:buChar char="-"/>
            </a:pPr>
            <a:r>
              <a:rPr lang="de-DE" sz="1200" dirty="0" smtClean="0"/>
              <a:t>Erfassung weiterer persönlicher Daten</a:t>
            </a:r>
          </a:p>
          <a:p>
            <a:pPr marL="214313" indent="-214313">
              <a:buFont typeface="Symbol" panose="05050102010706020507" pitchFamily="18" charset="2"/>
              <a:buChar char="-"/>
            </a:pPr>
            <a:r>
              <a:rPr lang="de-DE" sz="1200" dirty="0" smtClean="0"/>
              <a:t>Angaben zu den im Haushalt lebenden Personen</a:t>
            </a:r>
          </a:p>
          <a:p>
            <a:pPr marL="214313" indent="-214313">
              <a:buFont typeface="Symbol" panose="05050102010706020507" pitchFamily="18" charset="2"/>
              <a:buChar char="-"/>
            </a:pPr>
            <a:r>
              <a:rPr lang="de-DE" sz="1200" dirty="0" smtClean="0"/>
              <a:t>Hochladen der Einkommensunterlagen</a:t>
            </a:r>
          </a:p>
          <a:p>
            <a:pPr marL="214313" indent="-214313">
              <a:buFont typeface="Symbol" panose="05050102010706020507" pitchFamily="18" charset="2"/>
              <a:buChar char="-"/>
            </a:pPr>
            <a:r>
              <a:rPr lang="de-DE" sz="1200" dirty="0" smtClean="0"/>
              <a:t>Antrag wird an den Fachbereich Soziales weitergeleitet</a:t>
            </a:r>
          </a:p>
          <a:p>
            <a:pPr marL="214313" indent="-214313">
              <a:buFont typeface="Symbol" panose="05050102010706020507" pitchFamily="18" charset="2"/>
              <a:buChar char="-"/>
            </a:pPr>
            <a:r>
              <a:rPr lang="de-DE" sz="1200" dirty="0" smtClean="0"/>
              <a:t>Abschließende Prüfung</a:t>
            </a:r>
            <a:endParaRPr lang="de-DE" sz="120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5364088" y="1389935"/>
            <a:ext cx="2454032" cy="739833"/>
          </a:xfrm>
        </p:spPr>
        <p:txBody>
          <a:bodyPr/>
          <a:lstStyle/>
          <a:p>
            <a:r>
              <a:rPr lang="de-DE" sz="1600" dirty="0">
                <a:solidFill>
                  <a:schemeClr val="tx1"/>
                </a:solidFill>
              </a:rPr>
              <a:t>2. Option:</a:t>
            </a:r>
          </a:p>
          <a:p>
            <a:r>
              <a:rPr lang="de-DE" sz="1600" dirty="0">
                <a:solidFill>
                  <a:schemeClr val="tx1"/>
                </a:solidFill>
              </a:rPr>
              <a:t>Kontaktaufnahme Wohnraumförderstelle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half" idx="17"/>
          </p:nvPr>
        </p:nvSpPr>
        <p:spPr>
          <a:xfrm>
            <a:off x="5364088" y="2181572"/>
            <a:ext cx="2335576" cy="2579262"/>
          </a:xfrm>
        </p:spPr>
        <p:txBody>
          <a:bodyPr>
            <a:normAutofit/>
          </a:bodyPr>
          <a:lstStyle/>
          <a:p>
            <a:pPr marL="214313" indent="-214313">
              <a:buFont typeface="Symbol" panose="05050102010706020507" pitchFamily="18" charset="2"/>
              <a:buChar char="-"/>
            </a:pPr>
            <a:r>
              <a:rPr lang="de-DE" sz="1200" dirty="0" smtClean="0"/>
              <a:t>Erfassung weiterer persönlicher Daten</a:t>
            </a:r>
          </a:p>
          <a:p>
            <a:pPr marL="214313" indent="-214313">
              <a:buFont typeface="Symbol" panose="05050102010706020507" pitchFamily="18" charset="2"/>
              <a:buChar char="-"/>
            </a:pPr>
            <a:r>
              <a:rPr lang="de-DE" sz="1200" dirty="0" smtClean="0"/>
              <a:t>Weiterleiten des Ergebnisses an die Wohnraumförderstelle</a:t>
            </a:r>
          </a:p>
          <a:p>
            <a:pPr marL="214313" indent="-214313">
              <a:spcBef>
                <a:spcPts val="900"/>
              </a:spcBef>
              <a:buFont typeface="Symbol" panose="05050102010706020507" pitchFamily="18" charset="2"/>
              <a:buChar char="-"/>
            </a:pPr>
            <a:r>
              <a:rPr lang="de-DE" sz="1200" dirty="0" smtClean="0"/>
              <a:t>Antrag geht formlos als Mail an</a:t>
            </a:r>
          </a:p>
          <a:p>
            <a:pPr>
              <a:spcBef>
                <a:spcPts val="0"/>
              </a:spcBef>
            </a:pPr>
            <a:endParaRPr lang="de-DE" sz="800" dirty="0" smtClean="0"/>
          </a:p>
          <a:p>
            <a:pPr lvl="1">
              <a:spcBef>
                <a:spcPts val="0"/>
              </a:spcBef>
            </a:pPr>
            <a:r>
              <a:rPr lang="de-DE" dirty="0" smtClean="0"/>
              <a:t>Ko, Elisa</a:t>
            </a:r>
          </a:p>
          <a:p>
            <a:pPr lvl="1">
              <a:spcBef>
                <a:spcPts val="0"/>
              </a:spcBef>
            </a:pPr>
            <a:r>
              <a:rPr lang="de-DE" dirty="0" smtClean="0"/>
              <a:t>0541/323-2410</a:t>
            </a:r>
          </a:p>
          <a:p>
            <a:pPr lvl="1">
              <a:spcBef>
                <a:spcPts val="0"/>
              </a:spcBef>
            </a:pPr>
            <a:r>
              <a:rPr lang="de-DE" dirty="0" smtClean="0">
                <a:hlinkClick r:id="rId2"/>
              </a:rPr>
              <a:t>ko@osnabrueck.de</a:t>
            </a:r>
            <a:endParaRPr lang="de-DE" dirty="0" smtClean="0"/>
          </a:p>
          <a:p>
            <a:pPr lvl="1">
              <a:spcBef>
                <a:spcPts val="450"/>
              </a:spcBef>
            </a:pPr>
            <a:endParaRPr lang="de-DE" sz="300" dirty="0" smtClean="0"/>
          </a:p>
          <a:p>
            <a:pPr lvl="1">
              <a:spcBef>
                <a:spcPts val="0"/>
              </a:spcBef>
            </a:pPr>
            <a:r>
              <a:rPr lang="de-DE" dirty="0" smtClean="0"/>
              <a:t>Pöttker, Antje</a:t>
            </a:r>
          </a:p>
          <a:p>
            <a:pPr lvl="1">
              <a:spcBef>
                <a:spcPts val="0"/>
              </a:spcBef>
            </a:pPr>
            <a:r>
              <a:rPr lang="de-DE" dirty="0" smtClean="0"/>
              <a:t>0541/323-4267</a:t>
            </a:r>
          </a:p>
          <a:p>
            <a:pPr lvl="1">
              <a:spcBef>
                <a:spcPts val="0"/>
              </a:spcBef>
            </a:pPr>
            <a:r>
              <a:rPr lang="de-DE" dirty="0" smtClean="0">
                <a:hlinkClick r:id="rId3"/>
              </a:rPr>
              <a:t>poettker.a@osnabrueck.de</a:t>
            </a:r>
            <a:endParaRPr lang="de-DE" dirty="0" smtClean="0"/>
          </a:p>
          <a:p>
            <a:pPr lvl="1">
              <a:spcBef>
                <a:spcPts val="0"/>
              </a:spcBef>
            </a:pPr>
            <a:endParaRPr lang="de-DE" sz="800" dirty="0"/>
          </a:p>
          <a:p>
            <a:pPr marL="214313" indent="-214313"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de-DE" sz="1200" dirty="0" smtClean="0"/>
              <a:t>Abschließende Prüfung</a:t>
            </a:r>
          </a:p>
          <a:p>
            <a:pPr lvl="1">
              <a:spcBef>
                <a:spcPts val="0"/>
              </a:spcBef>
            </a:pP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97E3-2419-4655-84BD-09BFC7374E52}" type="datetime1">
              <a:rPr lang="de-DE" smtClean="0"/>
              <a:t>08.04.2024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49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 1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484" y="1539689"/>
            <a:ext cx="6998877" cy="3146611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smtClean="0"/>
              <a:t>4-Personen-Haushalt (Ehepaar + 2 Kinder)</a:t>
            </a:r>
          </a:p>
          <a:p>
            <a:pPr marL="342900" lvl="1" indent="0"/>
            <a:endParaRPr lang="de-DE" sz="1200" dirty="0" smtClean="0"/>
          </a:p>
          <a:p>
            <a:pPr marL="342900" lvl="1" indent="0"/>
            <a:r>
              <a:rPr lang="de-DE" sz="1200" dirty="0" smtClean="0"/>
              <a:t>Antragsteller </a:t>
            </a:r>
            <a:r>
              <a:rPr lang="de-DE" sz="1200" dirty="0"/>
              <a:t>Bruttoeinkommen (Verwaltungsfachangestellter)	3.600 €</a:t>
            </a:r>
          </a:p>
          <a:p>
            <a:pPr marL="342900" lvl="1" indent="0"/>
            <a:r>
              <a:rPr lang="de-DE" sz="1200" dirty="0"/>
              <a:t>Ehefrau Bruttoeinkommen (Pflegefachkraft in Teilzeit)	</a:t>
            </a:r>
            <a:r>
              <a:rPr lang="de-DE" sz="1200" dirty="0" smtClean="0"/>
              <a:t>1.350 </a:t>
            </a:r>
            <a:r>
              <a:rPr lang="de-DE" sz="1200" dirty="0"/>
              <a:t>€</a:t>
            </a:r>
          </a:p>
          <a:p>
            <a:pPr marL="342900" lvl="1" indent="0"/>
            <a:r>
              <a:rPr lang="de-DE" sz="1200" dirty="0"/>
              <a:t>Bruttojahreseinkommen </a:t>
            </a:r>
            <a:r>
              <a:rPr lang="de-DE" sz="1200" dirty="0" smtClean="0"/>
              <a:t>gesamt </a:t>
            </a:r>
            <a:r>
              <a:rPr lang="de-DE" sz="900" dirty="0" smtClean="0"/>
              <a:t>(x </a:t>
            </a:r>
            <a:r>
              <a:rPr lang="de-DE" sz="900" dirty="0"/>
              <a:t>12 Monate)</a:t>
            </a:r>
            <a:r>
              <a:rPr lang="de-DE" sz="1200" dirty="0"/>
              <a:t>		</a:t>
            </a:r>
            <a:r>
              <a:rPr lang="de-DE" sz="1200" dirty="0" smtClean="0"/>
              <a:t>4.950 </a:t>
            </a:r>
            <a:r>
              <a:rPr lang="de-DE" sz="1200" dirty="0"/>
              <a:t>€		59.400 €</a:t>
            </a:r>
          </a:p>
          <a:p>
            <a:pPr marL="342900" lvl="1" indent="0"/>
            <a:r>
              <a:rPr lang="de-DE" sz="1200" dirty="0"/>
              <a:t>	</a:t>
            </a:r>
            <a:r>
              <a:rPr lang="de-DE" sz="1200" i="1" dirty="0"/>
              <a:t>abzgl. </a:t>
            </a:r>
            <a:r>
              <a:rPr lang="de-DE" sz="1200" i="1" dirty="0" smtClean="0"/>
              <a:t>Werbungskostenpauschale            je</a:t>
            </a:r>
            <a:r>
              <a:rPr lang="de-DE" sz="1200" i="1" dirty="0"/>
              <a:t>	1.230 €			</a:t>
            </a:r>
            <a:r>
              <a:rPr lang="de-DE" sz="1200" i="1" u="sng" dirty="0"/>
              <a:t>  2.460 €</a:t>
            </a:r>
          </a:p>
          <a:p>
            <a:pPr marL="342900" lvl="1" indent="0"/>
            <a:r>
              <a:rPr lang="de-DE" sz="1200" i="1" dirty="0"/>
              <a:t>	abzgl. 30 % für </a:t>
            </a:r>
            <a:r>
              <a:rPr lang="de-DE" sz="1200" i="1" dirty="0" smtClean="0"/>
              <a:t>Steuern/Sozialabgaben        17.082 </a:t>
            </a:r>
            <a:r>
              <a:rPr lang="de-DE" sz="1200" i="1" dirty="0"/>
              <a:t>€			39.858 €</a:t>
            </a:r>
          </a:p>
          <a:p>
            <a:pPr marL="342900" lvl="1" indent="0"/>
            <a:r>
              <a:rPr lang="de-DE" sz="1200" i="1" dirty="0"/>
              <a:t>	Freibetrag für junge Ehe (verheiratet &lt; 5 J./Alter &lt; 40 J.)			</a:t>
            </a:r>
            <a:r>
              <a:rPr lang="de-DE" sz="1200" i="1" u="sng" dirty="0"/>
              <a:t>  5.000 €</a:t>
            </a:r>
          </a:p>
          <a:p>
            <a:pPr marL="342900" lvl="1" indent="0"/>
            <a:r>
              <a:rPr lang="de-DE" sz="1200" dirty="0"/>
              <a:t>Gesamtjahreseinkommen ermittelt					</a:t>
            </a:r>
            <a:r>
              <a:rPr lang="de-DE" sz="1200" u="dbl" dirty="0"/>
              <a:t>34.858 €</a:t>
            </a:r>
          </a:p>
          <a:p>
            <a:pPr marL="342900" lvl="1" indent="0"/>
            <a:endParaRPr lang="de-DE" sz="1200" dirty="0" smtClean="0"/>
          </a:p>
          <a:p>
            <a:pPr marL="342900" lvl="1" indent="0"/>
            <a:endParaRPr lang="de-DE" sz="1200" dirty="0"/>
          </a:p>
          <a:p>
            <a:pPr marL="342900" lvl="1" indent="0"/>
            <a:r>
              <a:rPr lang="de-DE" sz="1200" dirty="0" smtClean="0"/>
              <a:t>Einkommensgrenze </a:t>
            </a:r>
            <a:r>
              <a:rPr lang="de-DE" sz="1200" dirty="0"/>
              <a:t>bei </a:t>
            </a:r>
            <a:r>
              <a:rPr lang="de-DE" sz="1200" i="1" dirty="0">
                <a:solidFill>
                  <a:srgbClr val="FF0000"/>
                </a:solidFill>
              </a:rPr>
              <a:t>geringem</a:t>
            </a:r>
            <a:r>
              <a:rPr lang="de-DE" sz="1200" dirty="0"/>
              <a:t> Einkommen i. H. v. 35.000 € ist eingehalten!		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8560D27-DBC2-46C6-9B83-75EF055EB96B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97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 2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484" y="1539689"/>
            <a:ext cx="6998877" cy="3146611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2-Personen-Haushalt (Rentner)</a:t>
            </a:r>
          </a:p>
          <a:p>
            <a:pPr marL="342900" lvl="1" indent="0"/>
            <a:r>
              <a:rPr lang="de-DE" sz="1200" dirty="0"/>
              <a:t>Ehemann Bruttorente </a:t>
            </a:r>
            <a:r>
              <a:rPr lang="de-DE" sz="900" dirty="0"/>
              <a:t>(vormals Hausmeister)</a:t>
            </a:r>
            <a:r>
              <a:rPr lang="de-DE" sz="1200" dirty="0"/>
              <a:t>		</a:t>
            </a:r>
            <a:r>
              <a:rPr lang="de-DE" sz="1200" dirty="0" smtClean="0"/>
              <a:t>1.600 </a:t>
            </a:r>
            <a:r>
              <a:rPr lang="de-DE" sz="1200" dirty="0"/>
              <a:t>€</a:t>
            </a:r>
          </a:p>
          <a:p>
            <a:pPr marL="342900" lvl="1" indent="0"/>
            <a:r>
              <a:rPr lang="de-DE" sz="1200" dirty="0"/>
              <a:t>Ehefrau Bruttorente </a:t>
            </a:r>
            <a:r>
              <a:rPr lang="de-DE" sz="900" dirty="0"/>
              <a:t>(vormals Köchin)</a:t>
            </a:r>
            <a:r>
              <a:rPr lang="de-DE" sz="1200" dirty="0"/>
              <a:t>			</a:t>
            </a:r>
            <a:r>
              <a:rPr lang="de-DE" sz="1200" u="sng" dirty="0" smtClean="0"/>
              <a:t>1.250 </a:t>
            </a:r>
            <a:r>
              <a:rPr lang="de-DE" sz="1200" u="sng" dirty="0"/>
              <a:t>€</a:t>
            </a:r>
          </a:p>
          <a:p>
            <a:pPr marL="342900" lvl="1" indent="0"/>
            <a:r>
              <a:rPr lang="de-DE" sz="1200" dirty="0"/>
              <a:t>Bruttojahresrente </a:t>
            </a:r>
            <a:r>
              <a:rPr lang="de-DE" sz="900" dirty="0"/>
              <a:t>(x 12 Monate)</a:t>
            </a:r>
            <a:r>
              <a:rPr lang="de-DE" sz="1200" dirty="0"/>
              <a:t>			</a:t>
            </a:r>
            <a:r>
              <a:rPr lang="de-DE" sz="1200" dirty="0" smtClean="0"/>
              <a:t>2.850 </a:t>
            </a:r>
            <a:r>
              <a:rPr lang="de-DE" sz="1200" dirty="0"/>
              <a:t>€		34.200 €</a:t>
            </a:r>
          </a:p>
          <a:p>
            <a:pPr marL="342900" lvl="1" indent="0"/>
            <a:r>
              <a:rPr lang="de-DE" sz="1200" dirty="0"/>
              <a:t>Geringfügige Beschäftigung Ehemann			</a:t>
            </a:r>
            <a:r>
              <a:rPr lang="de-DE" sz="1200" dirty="0" smtClean="0"/>
              <a:t>   </a:t>
            </a:r>
            <a:r>
              <a:rPr lang="de-DE" sz="1200" dirty="0"/>
              <a:t>520 €		</a:t>
            </a:r>
            <a:r>
              <a:rPr lang="de-DE" sz="1200" u="sng" dirty="0"/>
              <a:t>  6.240 €</a:t>
            </a:r>
          </a:p>
          <a:p>
            <a:pPr marL="342900" lvl="1" indent="0"/>
            <a:r>
              <a:rPr lang="de-DE" sz="1200" dirty="0"/>
              <a:t>Bruttoeinkommen gesamt					40.440 €</a:t>
            </a:r>
          </a:p>
          <a:p>
            <a:pPr marL="342900" lvl="1" indent="0"/>
            <a:r>
              <a:rPr lang="de-DE" sz="1200" dirty="0"/>
              <a:t>	</a:t>
            </a:r>
            <a:r>
              <a:rPr lang="de-DE" sz="1200" i="1" dirty="0"/>
              <a:t>abzgl. Werbungskostenpauschale je 	</a:t>
            </a:r>
            <a:r>
              <a:rPr lang="de-DE" sz="1200" i="1" dirty="0" smtClean="0"/>
              <a:t>    </a:t>
            </a:r>
            <a:r>
              <a:rPr lang="de-DE" sz="1200" i="1" dirty="0"/>
              <a:t>102 €			</a:t>
            </a:r>
            <a:r>
              <a:rPr lang="de-DE" sz="1200" i="1" u="sng" dirty="0"/>
              <a:t>     204 €</a:t>
            </a:r>
          </a:p>
          <a:p>
            <a:pPr marL="342900" lvl="1" indent="0"/>
            <a:r>
              <a:rPr lang="de-DE" sz="1200" i="1" dirty="0"/>
              <a:t>	abzgl. 10 % für Steuern		</a:t>
            </a:r>
            <a:r>
              <a:rPr lang="de-DE" sz="1200" i="1" dirty="0" smtClean="0"/>
              <a:t>4.024 </a:t>
            </a:r>
            <a:r>
              <a:rPr lang="de-DE" sz="1200" i="1" dirty="0"/>
              <a:t>€			36.212 €</a:t>
            </a:r>
          </a:p>
          <a:p>
            <a:pPr marL="342900" lvl="1" indent="0"/>
            <a:r>
              <a:rPr lang="de-DE" sz="1200" dirty="0"/>
              <a:t>Gesamtjahreseinkommen ermittelt					</a:t>
            </a:r>
            <a:r>
              <a:rPr lang="de-DE" sz="1200" u="dbl" dirty="0"/>
              <a:t>36.212 €</a:t>
            </a:r>
          </a:p>
          <a:p>
            <a:pPr marL="342900" lvl="1" indent="0"/>
            <a:endParaRPr lang="de-DE" sz="1200" dirty="0" smtClean="0"/>
          </a:p>
          <a:p>
            <a:pPr marL="342900" lvl="1" indent="0"/>
            <a:endParaRPr lang="de-DE" sz="1200" dirty="0"/>
          </a:p>
          <a:p>
            <a:pPr marL="342900" lvl="1" indent="0"/>
            <a:r>
              <a:rPr lang="de-DE" sz="1200" dirty="0"/>
              <a:t>Einkommensgrenze bei </a:t>
            </a:r>
            <a:r>
              <a:rPr lang="de-DE" sz="1200" i="1" dirty="0">
                <a:solidFill>
                  <a:srgbClr val="FF0000"/>
                </a:solidFill>
              </a:rPr>
              <a:t>mittlerem</a:t>
            </a:r>
            <a:r>
              <a:rPr lang="de-DE" sz="1200" dirty="0"/>
              <a:t> Einkommen i. H. v. 36.800 € ist eingehalten!		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3793CCA-2828-487D-8279-3CCE22135FCC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554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 3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484" y="1539689"/>
            <a:ext cx="6998877" cy="3146611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smtClean="0"/>
              <a:t>Alleinerziehende mit 2 Kindern</a:t>
            </a:r>
          </a:p>
          <a:p>
            <a:pPr marL="342900" lvl="1" indent="0"/>
            <a:r>
              <a:rPr lang="de-DE" sz="1200" dirty="0"/>
              <a:t>Antragstellerin Beamtin im öffentlichen Dienst		3.400 €		</a:t>
            </a:r>
          </a:p>
          <a:p>
            <a:pPr marL="342900" lvl="1" indent="0"/>
            <a:r>
              <a:rPr lang="de-DE" sz="1200" dirty="0"/>
              <a:t>Bruttojahreseinkommen </a:t>
            </a:r>
            <a:r>
              <a:rPr lang="de-DE" sz="900" dirty="0"/>
              <a:t>(x 12 Monate)</a:t>
            </a:r>
            <a:r>
              <a:rPr lang="de-DE" sz="1200" dirty="0"/>
              <a:t>			</a:t>
            </a:r>
            <a:r>
              <a:rPr lang="de-DE" sz="1200" dirty="0" smtClean="0"/>
              <a:t>3.400 </a:t>
            </a:r>
            <a:r>
              <a:rPr lang="de-DE" sz="1200" dirty="0"/>
              <a:t>€		40.800 €</a:t>
            </a:r>
          </a:p>
          <a:p>
            <a:pPr marL="342900" lvl="1" indent="0"/>
            <a:r>
              <a:rPr lang="de-DE" sz="1200" dirty="0"/>
              <a:t>Kindesunterhalt monatlich		</a:t>
            </a:r>
            <a:r>
              <a:rPr lang="de-DE" sz="1200" dirty="0" smtClean="0"/>
              <a:t>         </a:t>
            </a:r>
            <a:r>
              <a:rPr lang="de-DE" sz="1200" dirty="0"/>
              <a:t>1.436 €			</a:t>
            </a:r>
            <a:r>
              <a:rPr lang="de-DE" sz="1200" u="sng" dirty="0"/>
              <a:t>17.232 €</a:t>
            </a:r>
          </a:p>
          <a:p>
            <a:pPr marL="342900" lvl="1" indent="0"/>
            <a:r>
              <a:rPr lang="de-DE" sz="1200" dirty="0"/>
              <a:t>							58.032 €</a:t>
            </a:r>
          </a:p>
          <a:p>
            <a:pPr marL="342900" lvl="1" indent="0"/>
            <a:r>
              <a:rPr lang="de-DE" sz="1200" dirty="0"/>
              <a:t>	</a:t>
            </a:r>
            <a:r>
              <a:rPr lang="de-DE" sz="1200" i="1" dirty="0"/>
              <a:t>abzgl. </a:t>
            </a:r>
            <a:r>
              <a:rPr lang="de-DE" sz="1200" i="1" dirty="0" smtClean="0"/>
              <a:t>Werbungskostenpauschale		</a:t>
            </a:r>
            <a:r>
              <a:rPr lang="de-DE" sz="1200" i="1" dirty="0"/>
              <a:t>		</a:t>
            </a:r>
            <a:r>
              <a:rPr lang="de-DE" sz="1200" i="1" u="sng" dirty="0"/>
              <a:t>  1.230 €</a:t>
            </a:r>
          </a:p>
          <a:p>
            <a:pPr marL="342900" lvl="1" indent="0"/>
            <a:r>
              <a:rPr lang="de-DE" sz="1200" i="1" dirty="0"/>
              <a:t>	abzgl. 20 % für </a:t>
            </a:r>
            <a:r>
              <a:rPr lang="de-DE" sz="1200" i="1" dirty="0" smtClean="0"/>
              <a:t>Steuern/KV/PV</a:t>
            </a:r>
            <a:r>
              <a:rPr lang="de-DE" sz="1200" i="1" dirty="0"/>
              <a:t>	</a:t>
            </a:r>
            <a:r>
              <a:rPr lang="de-DE" sz="1200" i="1" dirty="0" smtClean="0"/>
              <a:t>       11.360 </a:t>
            </a:r>
            <a:r>
              <a:rPr lang="de-DE" sz="1200" i="1" dirty="0"/>
              <a:t>€			</a:t>
            </a:r>
            <a:r>
              <a:rPr lang="de-DE" sz="1200" i="1" u="sng" dirty="0"/>
              <a:t>45.442 €</a:t>
            </a:r>
          </a:p>
          <a:p>
            <a:pPr marL="342900" lvl="1" indent="0"/>
            <a:r>
              <a:rPr lang="de-DE" sz="1200" dirty="0"/>
              <a:t>	</a:t>
            </a:r>
            <a:r>
              <a:rPr lang="de-DE" sz="1200" i="1" dirty="0"/>
              <a:t>abzgl. Freibetrag Alleinerziehende je Kind u. 12 J. 1.000 €	</a:t>
            </a:r>
            <a:r>
              <a:rPr lang="de-DE" sz="1200" i="1" dirty="0" smtClean="0"/>
              <a:t>	</a:t>
            </a:r>
            <a:r>
              <a:rPr lang="de-DE" sz="1200" i="1" dirty="0"/>
              <a:t>	  2.000 €</a:t>
            </a:r>
          </a:p>
          <a:p>
            <a:pPr marL="342900" lvl="1" indent="0"/>
            <a:r>
              <a:rPr lang="de-DE" sz="1200" dirty="0"/>
              <a:t>Gesamtjahreseinkommen ermittelt					</a:t>
            </a:r>
            <a:r>
              <a:rPr lang="de-DE" sz="1200" u="dbl" dirty="0"/>
              <a:t>43.442 €</a:t>
            </a:r>
          </a:p>
          <a:p>
            <a:pPr marL="342900" lvl="1" indent="0"/>
            <a:endParaRPr lang="de-DE" sz="1200" dirty="0" smtClean="0"/>
          </a:p>
          <a:p>
            <a:pPr marL="342900" lvl="1" indent="0"/>
            <a:endParaRPr lang="de-DE" sz="1200" dirty="0"/>
          </a:p>
          <a:p>
            <a:pPr marL="342900" lvl="1" indent="0"/>
            <a:r>
              <a:rPr lang="de-DE" sz="1200" dirty="0"/>
              <a:t>Einkommensgrenze bei </a:t>
            </a:r>
            <a:r>
              <a:rPr lang="de-DE" sz="1200" i="1" dirty="0">
                <a:solidFill>
                  <a:srgbClr val="FF0000"/>
                </a:solidFill>
              </a:rPr>
              <a:t>mittlerem</a:t>
            </a:r>
            <a:r>
              <a:rPr lang="de-DE" sz="1200" dirty="0"/>
              <a:t> Einkommen i. H. v. 51.200 € ist eingehalten!		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5866A11-7E93-4EE2-824D-6EC31F8A6247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98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Einblick in die Funktionalität des Rechenassistenten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484" y="2147455"/>
            <a:ext cx="6998877" cy="1000359"/>
          </a:xfrm>
        </p:spPr>
        <p:txBody>
          <a:bodyPr/>
          <a:lstStyle/>
          <a:p>
            <a:pPr algn="ctr"/>
            <a:r>
              <a:rPr lang="de-DE" dirty="0">
                <a:hlinkClick r:id="rId2"/>
              </a:rPr>
              <a:t>Wohnraumförderung - Stadt Osnabrück (osnabrueck.de</a:t>
            </a:r>
            <a:r>
              <a:rPr lang="de-DE" dirty="0" smtClean="0">
                <a:hlinkClick r:id="rId2"/>
              </a:rPr>
              <a:t>)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4450A84-65FD-4083-B05C-9B5277915F13}" type="datetime1">
              <a:rPr lang="de-DE" smtClean="0"/>
              <a:t>08.04.2024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069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er">
  <a:themeElements>
    <a:clrScheme name="Le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">
      <a:majorFont>
        <a:latin typeface="Frutiger 67BoldCn"/>
        <a:ea typeface="ＭＳ Ｐゴシック"/>
        <a:cs typeface=""/>
      </a:majorFont>
      <a:minorFont>
        <a:latin typeface="B Frutiger Bol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Le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F88A5B1492CC34D956E00FF3C895879" ma:contentTypeVersion="14" ma:contentTypeDescription="Ein neues Dokument erstellen." ma:contentTypeScope="" ma:versionID="917c94a2fc49a7eae7b346de5f37398c">
  <xsd:schema xmlns:xsd="http://www.w3.org/2001/XMLSchema" xmlns:xs="http://www.w3.org/2001/XMLSchema" xmlns:p="http://schemas.microsoft.com/office/2006/metadata/properties" xmlns:ns3="1b1bcb6f-eb85-4201-8d33-709d43b96ffe" xmlns:ns4="e9b03ffe-e93a-438d-a95d-40ef3b05b5f4" targetNamespace="http://schemas.microsoft.com/office/2006/metadata/properties" ma:root="true" ma:fieldsID="b4de84e284bcf78431670919509cdbfb" ns3:_="" ns4:_="">
    <xsd:import namespace="1b1bcb6f-eb85-4201-8d33-709d43b96ffe"/>
    <xsd:import namespace="e9b03ffe-e93a-438d-a95d-40ef3b05b5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1bcb6f-eb85-4201-8d33-709d43b96f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b03ffe-e93a-438d-a95d-40ef3b05b5f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b1bcb6f-eb85-4201-8d33-709d43b96ffe" xsi:nil="true"/>
  </documentManagement>
</p:properties>
</file>

<file path=customXml/itemProps1.xml><?xml version="1.0" encoding="utf-8"?>
<ds:datastoreItem xmlns:ds="http://schemas.openxmlformats.org/officeDocument/2006/customXml" ds:itemID="{FE9142B8-A4FE-4A19-809C-7EE495883B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1bcb6f-eb85-4201-8d33-709d43b96ffe"/>
    <ds:schemaRef ds:uri="e9b03ffe-e93a-438d-a95d-40ef3b05b5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CFB1FC-318A-47E3-931C-98EF6A102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64F468-3BD9-4D72-A903-C7B081DFD004}">
  <ds:schemaRefs>
    <ds:schemaRef ds:uri="http://purl.org/dc/elements/1.1/"/>
    <ds:schemaRef ds:uri="http://schemas.microsoft.com/office/2006/metadata/properties"/>
    <ds:schemaRef ds:uri="1b1bcb6f-eb85-4201-8d33-709d43b96ffe"/>
    <ds:schemaRef ds:uri="http://schemas.microsoft.com/office/2006/documentManagement/types"/>
    <ds:schemaRef ds:uri="e9b03ffe-e93a-438d-a95d-40ef3b05b5f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</Words>
  <Application>Microsoft Office PowerPoint</Application>
  <PresentationFormat>Bildschirmpräsentation (16:9)</PresentationFormat>
  <Paragraphs>166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9" baseType="lpstr">
      <vt:lpstr>ＭＳ Ｐゴシック</vt:lpstr>
      <vt:lpstr>B Frutiger Bold</vt:lpstr>
      <vt:lpstr>Calibri</vt:lpstr>
      <vt:lpstr>Frutiger 55</vt:lpstr>
      <vt:lpstr>Frutiger 67BoldCn</vt:lpstr>
      <vt:lpstr>Symbol</vt:lpstr>
      <vt:lpstr>Times</vt:lpstr>
      <vt:lpstr>Wingdings</vt:lpstr>
      <vt:lpstr>Leer</vt:lpstr>
      <vt:lpstr>Rechenassistent</vt:lpstr>
      <vt:lpstr>Inhalt</vt:lpstr>
      <vt:lpstr>Möglichkeiten der  Wohnraumförderung</vt:lpstr>
      <vt:lpstr>Einkommensgrenzen nach § 3 Abs. 2 NWoFG i. V. m. § 5 Abs. 2 DVO-NWoFG</vt:lpstr>
      <vt:lpstr>Angemessene Wohnungsgrößen</vt:lpstr>
      <vt:lpstr>Wie nutze ich den Rechenassistenten?</vt:lpstr>
      <vt:lpstr>Beispiel 1</vt:lpstr>
      <vt:lpstr>Beispiel 2</vt:lpstr>
      <vt:lpstr>Beispiel 3</vt:lpstr>
      <vt:lpstr>Einblick in die Funktionalität des Rechenassistenten</vt:lpstr>
    </vt:vector>
  </TitlesOfParts>
  <Company>Tammen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 des neuen Corporate Designs</dc:title>
  <dc:creator>Tammen</dc:creator>
  <cp:lastModifiedBy>Pöttker, Antje</cp:lastModifiedBy>
  <cp:revision>87</cp:revision>
  <cp:lastPrinted>2003-10-10T11:53:46Z</cp:lastPrinted>
  <dcterms:created xsi:type="dcterms:W3CDTF">2003-07-30T14:03:38Z</dcterms:created>
  <dcterms:modified xsi:type="dcterms:W3CDTF">2024-04-08T12:17:02Z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0x0101000F88A5B1492CC34D956E00FF3C895879</vt:lpwstr>
  </property>
</Properties>
</file>