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3" r:id="rId2"/>
    <p:sldId id="264" r:id="rId3"/>
    <p:sldId id="280" r:id="rId4"/>
    <p:sldId id="276" r:id="rId5"/>
    <p:sldId id="271" r:id="rId6"/>
    <p:sldId id="267" r:id="rId7"/>
    <p:sldId id="275" r:id="rId8"/>
    <p:sldId id="270" r:id="rId9"/>
    <p:sldId id="265" r:id="rId10"/>
    <p:sldId id="274" r:id="rId11"/>
    <p:sldId id="268" r:id="rId12"/>
    <p:sldId id="278" r:id="rId13"/>
    <p:sldId id="279" r:id="rId14"/>
    <p:sldId id="273" r:id="rId15"/>
    <p:sldId id="281" r:id="rId16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600" b="1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5897" userDrawn="1">
          <p15:clr>
            <a:srgbClr val="A4A3A4"/>
          </p15:clr>
        </p15:guide>
        <p15:guide id="4" pos="73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50" d="100"/>
          <a:sy n="150" d="100"/>
        </p:scale>
        <p:origin x="654" y="132"/>
      </p:cViewPr>
      <p:guideLst>
        <p:guide orient="horz" pos="4110"/>
        <p:guide orient="horz" pos="2160"/>
        <p:guide pos="5897"/>
        <p:guide pos="734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WFILESERVER.DSW21-DEW21.ORG\ABT_DEW-TS\_5%20Beleuchtung\05.%20Organisation\06.%20Sonstiges\Jahresberichte%20f&#252;r%20das%20TBA\2025\Zusammenfassung%202017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DEWFILESERVER.DSW21-DEW21.ORG\ABT_DEW-TS\_5%20Beleuchtung\05.%20Organisation\06.%20Sonstiges\Jahresberichte%20f&#252;r%20das%20TBA\2025\Verbrauchsdaten%20f&#252;r%20Jahresbericht%20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296912947084"/>
          <c:y val="1.8164848799475546E-2"/>
          <c:w val="0.82132489558354216"/>
          <c:h val="0.712634912931034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'Abbildung 2'!$A$2</c:f>
              <c:strCache>
                <c:ptCount val="1"/>
                <c:pt idx="0">
                  <c:v>Konventionell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'Abbildung 2'!$C$1:$J$1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'Abbildung 2'!$C$2:$J$2</c:f>
              <c:numCache>
                <c:formatCode>#,##0</c:formatCode>
                <c:ptCount val="8"/>
                <c:pt idx="0">
                  <c:v>50589</c:v>
                </c:pt>
                <c:pt idx="1">
                  <c:v>50273</c:v>
                </c:pt>
                <c:pt idx="2">
                  <c:v>43454</c:v>
                </c:pt>
                <c:pt idx="3">
                  <c:v>41365</c:v>
                </c:pt>
                <c:pt idx="4">
                  <c:v>33367</c:v>
                </c:pt>
                <c:pt idx="5">
                  <c:v>27993</c:v>
                </c:pt>
                <c:pt idx="6">
                  <c:v>16919</c:v>
                </c:pt>
                <c:pt idx="7">
                  <c:v>6976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F6-48D3-9AC2-9A57B1A952D2}"/>
            </c:ext>
          </c:extLst>
        </c:ser>
        <c:ser>
          <c:idx val="1"/>
          <c:order val="1"/>
          <c:tx>
            <c:strRef>
              <c:f>'Abbildung 2'!$A$3</c:f>
              <c:strCache>
                <c:ptCount val="1"/>
                <c:pt idx="0">
                  <c:v>LED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'Abbildung 2'!$C$1:$J$1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'Abbildung 2'!$C$3:$J$3</c:f>
              <c:numCache>
                <c:formatCode>#,##0</c:formatCode>
                <c:ptCount val="8"/>
                <c:pt idx="0">
                  <c:v>3038</c:v>
                </c:pt>
                <c:pt idx="1">
                  <c:v>3109</c:v>
                </c:pt>
                <c:pt idx="2">
                  <c:v>10126</c:v>
                </c:pt>
                <c:pt idx="3">
                  <c:v>13245</c:v>
                </c:pt>
                <c:pt idx="4">
                  <c:v>21236</c:v>
                </c:pt>
                <c:pt idx="5">
                  <c:v>26801</c:v>
                </c:pt>
                <c:pt idx="6">
                  <c:v>37297</c:v>
                </c:pt>
                <c:pt idx="7">
                  <c:v>47316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F6-48D3-9AC2-9A57B1A952D2}"/>
            </c:ext>
          </c:extLst>
        </c:ser>
        <c:ser>
          <c:idx val="2"/>
          <c:order val="2"/>
          <c:tx>
            <c:strRef>
              <c:f>'Abbildung 2'!$A$4</c:f>
              <c:strCache>
                <c:ptCount val="1"/>
                <c:pt idx="0">
                  <c:v>unbekannt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'Abbildung 2'!$C$1:$J$1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'Abbildung 2'!$C$4:$J$4</c:f>
              <c:numCache>
                <c:formatCode>#,##0</c:formatCode>
                <c:ptCount val="8"/>
                <c:pt idx="0">
                  <c:v>464</c:v>
                </c:pt>
                <c:pt idx="1">
                  <c:v>554</c:v>
                </c:pt>
                <c:pt idx="2">
                  <c:v>604</c:v>
                </c:pt>
                <c:pt idx="3">
                  <c:v>171</c:v>
                </c:pt>
                <c:pt idx="4">
                  <c:v>143</c:v>
                </c:pt>
                <c:pt idx="5">
                  <c:v>126</c:v>
                </c:pt>
                <c:pt idx="6">
                  <c:v>94</c:v>
                </c:pt>
                <c:pt idx="7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F6-48D3-9AC2-9A57B1A95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753911440"/>
        <c:axId val="753909472"/>
      </c:barChart>
      <c:lineChart>
        <c:grouping val="standard"/>
        <c:varyColors val="0"/>
        <c:ser>
          <c:idx val="3"/>
          <c:order val="3"/>
          <c:tx>
            <c:strRef>
              <c:f>'Abbildung 2'!$A$5</c:f>
              <c:strCache>
                <c:ptCount val="1"/>
                <c:pt idx="0">
                  <c:v>Summe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_ ;\-#,##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'Abbildung 2'!$C$1:$J$1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'Abbildung 2'!$C$5:$J$5</c:f>
              <c:numCache>
                <c:formatCode>#,##0</c:formatCode>
                <c:ptCount val="8"/>
                <c:pt idx="0">
                  <c:v>54091</c:v>
                </c:pt>
                <c:pt idx="1">
                  <c:v>53936</c:v>
                </c:pt>
                <c:pt idx="2">
                  <c:v>54184</c:v>
                </c:pt>
                <c:pt idx="3">
                  <c:v>54781</c:v>
                </c:pt>
                <c:pt idx="4">
                  <c:v>54746</c:v>
                </c:pt>
                <c:pt idx="5">
                  <c:v>54920</c:v>
                </c:pt>
                <c:pt idx="6">
                  <c:v>54310</c:v>
                </c:pt>
                <c:pt idx="7">
                  <c:v>54581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F6-48D3-9AC2-9A57B1A95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6240160"/>
        <c:axId val="756239176"/>
      </c:lineChart>
      <c:catAx>
        <c:axId val="75391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53909472"/>
        <c:crosses val="autoZero"/>
        <c:auto val="1"/>
        <c:lblAlgn val="ctr"/>
        <c:lblOffset val="100"/>
        <c:noMultiLvlLbl val="0"/>
      </c:catAx>
      <c:valAx>
        <c:axId val="75390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DE"/>
                  <a:t>Anzahl in Tsd.</a:t>
                </a:r>
              </a:p>
            </c:rich>
          </c:tx>
          <c:layout>
            <c:manualLayout>
              <c:xMode val="edge"/>
              <c:yMode val="edge"/>
              <c:x val="9.9350182011619534E-2"/>
              <c:y val="0.270272110505697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53911440"/>
        <c:crosses val="autoZero"/>
        <c:crossBetween val="between"/>
        <c:dispUnits>
          <c:builtInUnit val="thousands"/>
        </c:dispUnits>
      </c:valAx>
      <c:valAx>
        <c:axId val="756239176"/>
        <c:scaling>
          <c:orientation val="minMax"/>
          <c:min val="0"/>
        </c:scaling>
        <c:delete val="1"/>
        <c:axPos val="r"/>
        <c:numFmt formatCode="#,##0.00" sourceLinked="0"/>
        <c:majorTickMark val="out"/>
        <c:minorTickMark val="none"/>
        <c:tickLblPos val="nextTo"/>
        <c:crossAx val="756240160"/>
        <c:crosses val="max"/>
        <c:crossBetween val="between"/>
      </c:valAx>
      <c:catAx>
        <c:axId val="756240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623917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Tabelle1!$D$22</c:f>
              <c:strCache>
                <c:ptCount val="1"/>
                <c:pt idx="0">
                  <c:v>Energieverbrach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}</c:f>
            </c:multiLvlStrRef>
          </c:cat>
          <c:val>
            <c:numRef>
              <c:f>Tabelle1!$D$5:$D$12</c:f>
              <c:numCache>
                <c:formatCode>#,##0</c:formatCode>
                <c:ptCount val="8"/>
                <c:pt idx="0">
                  <c:v>17451772</c:v>
                </c:pt>
                <c:pt idx="1">
                  <c:v>17492821.382646635</c:v>
                </c:pt>
                <c:pt idx="2">
                  <c:v>17131259.218868066</c:v>
                </c:pt>
                <c:pt idx="3">
                  <c:v>16038225.220000001</c:v>
                </c:pt>
                <c:pt idx="4">
                  <c:v>14988863</c:v>
                </c:pt>
                <c:pt idx="5">
                  <c:v>13871810</c:v>
                </c:pt>
                <c:pt idx="6">
                  <c:v>11433309</c:v>
                </c:pt>
                <c:pt idx="7">
                  <c:v>8313697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3-46BD-BFD4-D25291FEA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9749368"/>
        <c:axId val="439749040"/>
      </c:barChart>
      <c:lineChart>
        <c:grouping val="standard"/>
        <c:varyColors val="0"/>
        <c:ser>
          <c:idx val="0"/>
          <c:order val="0"/>
          <c:tx>
            <c:strRef>
              <c:f>Tabelle1!$C$22</c:f>
              <c:strCache>
                <c:ptCount val="1"/>
                <c:pt idx="0">
                  <c:v>Installierte Leistung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47625">
                <a:solidFill>
                  <a:schemeClr val="accent2">
                    <a:alpha val="94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4498133053578947E-2"/>
                  <c:y val="-4.4684641183916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F3-46BD-BFD4-D25291FEAC95}"/>
                </c:ext>
              </c:extLst>
            </c:dLbl>
            <c:dLbl>
              <c:idx val="1"/>
              <c:layout>
                <c:manualLayout>
                  <c:x val="4.3479861111111108E-2"/>
                  <c:y val="-3.63153594771241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F3-46BD-BFD4-D25291FEAC95}"/>
                </c:ext>
              </c:extLst>
            </c:dLbl>
            <c:dLbl>
              <c:idx val="2"/>
              <c:layout>
                <c:manualLayout>
                  <c:x val="4.7889583333333416E-2"/>
                  <c:y val="-8.61192810457516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F3-46BD-BFD4-D25291FEAC95}"/>
                </c:ext>
              </c:extLst>
            </c:dLbl>
            <c:dLbl>
              <c:idx val="3"/>
              <c:layout>
                <c:manualLayout>
                  <c:x val="2.1431249999999999E-2"/>
                  <c:y val="-4.4616013071895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F3-46BD-BFD4-D25291FEA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Tabelle1!$B$5:$B$12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Tabelle1!$C$5:$C$12</c:f>
              <c:numCache>
                <c:formatCode>#,##0</c:formatCode>
                <c:ptCount val="8"/>
                <c:pt idx="0">
                  <c:v>4522.67</c:v>
                </c:pt>
                <c:pt idx="1">
                  <c:v>4427.522100000001</c:v>
                </c:pt>
                <c:pt idx="2">
                  <c:v>4294.3850999999995</c:v>
                </c:pt>
                <c:pt idx="3">
                  <c:v>4237.9449999999997</c:v>
                </c:pt>
                <c:pt idx="4">
                  <c:v>3839</c:v>
                </c:pt>
                <c:pt idx="5">
                  <c:v>3942</c:v>
                </c:pt>
                <c:pt idx="6">
                  <c:v>3778</c:v>
                </c:pt>
                <c:pt idx="7">
                  <c:v>3288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F3-46BD-BFD4-D25291FEA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1729528"/>
        <c:axId val="451725264"/>
      </c:lineChart>
      <c:catAx>
        <c:axId val="45172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51725264"/>
        <c:crosses val="autoZero"/>
        <c:auto val="1"/>
        <c:lblAlgn val="ctr"/>
        <c:lblOffset val="100"/>
        <c:noMultiLvlLbl val="0"/>
      </c:catAx>
      <c:valAx>
        <c:axId val="451725264"/>
        <c:scaling>
          <c:orientation val="minMax"/>
          <c:max val="4800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DE"/>
                  <a:t>Installierte Leistung [kW]</a:t>
                </a:r>
              </a:p>
            </c:rich>
          </c:tx>
          <c:layout>
            <c:manualLayout>
              <c:xMode val="edge"/>
              <c:yMode val="edge"/>
              <c:x val="2.2048611111111113E-2"/>
              <c:y val="0.209740196078431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51729528"/>
        <c:crosses val="autoZero"/>
        <c:crossBetween val="between"/>
      </c:valAx>
      <c:valAx>
        <c:axId val="439749040"/>
        <c:scaling>
          <c:orientation val="minMax"/>
          <c:min val="70000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DE"/>
                  <a:t>Energieverbrauch</a:t>
                </a:r>
                <a:r>
                  <a:rPr lang="de-DE" baseline="0"/>
                  <a:t> [GWh]</a:t>
                </a:r>
                <a:endParaRPr lang="de-DE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439749368"/>
        <c:crosses val="max"/>
        <c:crossBetween val="between"/>
        <c:dispUnits>
          <c:builtInUnit val="millions"/>
        </c:dispUnits>
      </c:valAx>
      <c:catAx>
        <c:axId val="439749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9749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FA974BD-7DB8-FA48-B418-D6CFF24987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70E0E47-5F38-DB4D-906E-4ACFBD35B8A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4A23E980-4116-E843-9DDF-4C74A89DEB9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637F1C8F-C5FC-814C-BA5B-D70F4956A53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11E6B15-E62A-4BDB-B6A1-1B1D609D272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2734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C08E998-D319-6344-9A34-332C86A973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0B264FA-A56C-9D4F-86A2-BC3314222CF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7303A2AD-4D3E-6042-A84B-97D3DD2561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Textformatierung des Masters zu bearbeiten.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9EDA438D-8A84-DF42-B074-4E1A2E386D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1DAC3375-BA42-0749-8BA4-A576E7DE0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EBE62B55-2353-4C52-8C7C-13800582775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2109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9BAFD7D-B7E2-40F4-9AC4-77F8EE3394AF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962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E8C5D7-7339-4CCA-B479-095084EE293D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2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6324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8EF5B-12C7-B7F2-6D2F-1A2A30D6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8598C8CB-7A15-A335-19CF-61ED13BF4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E8C5D7-7339-4CCA-B479-095084EE293D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3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3C4C5ED-4596-DE8E-EA6E-93077F40A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878EF1E-39BE-AB95-C73A-FB929107D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892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419E-888E-D717-8260-029245C04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8BAE0A43-2B9F-F959-66A6-0153C4B1B2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E8C5D7-7339-4CCA-B479-095084EE293D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4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66437CA-2163-5366-371D-ABB3557D2E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3D2FAC4-210B-DAB7-0F47-3532A6519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208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2658A-3F38-3629-D88E-9C3B68AE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163DFE20-F257-E923-2C8A-0DBDD7B1BE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E8C5D7-7339-4CCA-B479-095084EE293D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5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8E116E23-F921-AA70-C8E7-6C7F4DD37E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DFA6282-C4BE-5AB5-CAE7-70389FF80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5077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902599F-56F8-4799-8167-45D74A871D67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6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7459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2F1BF-4629-2369-9FFD-2D4CEAA31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BA956D7D-3D35-E097-DE51-DFDBC2B5D7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902599F-56F8-4799-8167-45D74A871D67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7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44A8B34-46F5-BC5D-1737-EFCCBF2AD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5C7F524-CE94-06CC-A6B2-5F53A16AF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3714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A8ACA-B138-772D-F14E-688166672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B090635F-264B-607B-C6BA-78A9B6A9AD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902599F-56F8-4799-8167-45D74A871D67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8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944CF1BA-247E-A448-1650-C7E47157D7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E6330C2-2D4F-56B8-C2A2-C66FB50AE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7770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9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2133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08FC7-9BA3-800F-F321-704EC9E7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937C9088-788B-4A42-10B7-DAEA53CF79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10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C82E03A7-ECC1-0079-9B2F-A798C8C89A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6B415B6-05A0-477E-03CB-2955C0097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8944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578E-F352-0BD9-62E6-0F9D8FD15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AED944E8-BCD1-2829-EC19-DD92780D34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11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0A1DBEF-0B3E-22B2-01AA-639E1B7AC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AAC9AE1-B052-566A-AAD7-0F30CF45B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905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CD7FB-601E-14A3-7084-030A62A70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AD92730B-9BFD-68D2-1021-AA7ECF60F7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12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14C1F62B-6B39-F487-3613-B33BAEC67D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04FD0FA-70DB-5CD2-5A69-7947EF14C4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2469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49028-CBD0-2E73-BCE3-914F9B55C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DC08C978-C62D-2F91-9425-4E616F11C1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13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C5C240A0-0C6C-DC88-1C06-5985F51040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7BB300E-5C31-6647-DF1D-8028E8E2B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476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AB098-9E76-DD4F-3C68-D2790A44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537A6194-061E-3219-F8CF-84F27947C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14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C3A0CD0-0BBC-1510-ACB5-3D3FA5F620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B2E7433-347E-6CD9-A53B-EC9E76198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6587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36535-C498-C319-48CC-9796969BC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6D776CD-E9E3-C98A-5CA8-DC44157CFF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D6E37C-F7F6-43B7-B8A2-B90740DEF9E9}" type="slidenum">
              <a:rPr lang="de-DE" altLang="de-DE" sz="1200" b="0" smtClean="0">
                <a:solidFill>
                  <a:schemeClr val="tx1"/>
                </a:solidFill>
                <a:latin typeface="Times" panose="02020603050405020304" pitchFamily="18" charset="0"/>
              </a:rPr>
              <a:pPr/>
              <a:t>15</a:t>
            </a:fld>
            <a:endParaRPr lang="de-DE" altLang="de-DE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20FD2D3-98ED-BF1E-15F7-0BD5DA07C7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7AF31EF-24B4-74EE-4ED1-AFC31FBC7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2110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E3519359-B03A-DF4E-81DF-C6463D77F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18" y="322263"/>
            <a:ext cx="908473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de-DE" altLang="de-DE" sz="3200">
              <a:solidFill>
                <a:srgbClr val="4C4C4C"/>
              </a:solidFill>
            </a:endParaRPr>
          </a:p>
        </p:txBody>
      </p:sp>
      <p:pic>
        <p:nvPicPr>
          <p:cNvPr id="5" name="Grafik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718" y="5810250"/>
            <a:ext cx="306493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35200" y="2743200"/>
            <a:ext cx="6604000" cy="160020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de-DE" noProof="0"/>
              <a:t>Master-Untertitelformat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4962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628DF0BC-D144-BA47-80ED-D807C6C251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DD74BF2-E18E-4106-B695-4C1F83377942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6201947F-BCD2-2040-AB3E-6B0463DFE5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16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339F9527-5440-4243-ABBC-D1F8938C9F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13D46D8-9932-4C36-A248-9D65745AC79E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30B738CA-C265-204F-8A2C-220B6523D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14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33600" y="1524000"/>
            <a:ext cx="4470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07200" y="1524000"/>
            <a:ext cx="4470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90084902-3606-7E4E-A07B-0C0A37B56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72CF282-2555-4EDD-969F-E62149B89BDE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7155EF0C-3575-DA40-95A8-2E511C3069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37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51F0E13F-CE53-BB4D-A070-8D1DDAA3F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FFC43C5-1952-43AD-8119-11F019B0725E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8" name="Rectangle 47">
            <a:extLst>
              <a:ext uri="{FF2B5EF4-FFF2-40B4-BE49-F238E27FC236}">
                <a16:creationId xmlns:a16="http://schemas.microsoft.com/office/drawing/2014/main" id="{B517DFB0-22A4-7747-9589-31654C6A9E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02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6">
            <a:extLst>
              <a:ext uri="{FF2B5EF4-FFF2-40B4-BE49-F238E27FC236}">
                <a16:creationId xmlns:a16="http://schemas.microsoft.com/office/drawing/2014/main" id="{5DCD54D7-BD4A-6747-9BD5-13850D7D92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B31BB1D-A664-4409-AA88-BC5922C7845D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2E6DA4AD-88ED-EE4B-9B56-312E62040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33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>
            <a:extLst>
              <a:ext uri="{FF2B5EF4-FFF2-40B4-BE49-F238E27FC236}">
                <a16:creationId xmlns:a16="http://schemas.microsoft.com/office/drawing/2014/main" id="{279A13EC-31F1-1442-9DCC-65B440083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806693F-712B-4E71-8DAF-7305ADD471FC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id="{1C16766A-8CB0-AC47-BA12-A4E15E5951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38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462731" cy="73501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1435101"/>
            <a:ext cx="6815667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EAFDE745-7174-824A-A6CA-CE9FF5FA0C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97D44A5-24A6-449E-BA69-78A48C0FAB3E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6C49433-E2AB-884B-8BE9-2930E5B9F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70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F91BC034-DF48-414E-9621-CD30926EB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007C90F-C9CC-435E-827A-76258E2EBC15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4B204C04-F636-9F48-A458-222060A48E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4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2185F671-F6E5-4546-B584-A3419FCA46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FD401B4-4EB8-48C4-8CE7-9F19F23E0655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DAA91691-B9B6-5844-9BBD-6EE32D3FC0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3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680451" y="228600"/>
            <a:ext cx="2597149" cy="62484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84767" y="228600"/>
            <a:ext cx="7592484" cy="62484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B04391BE-E8BB-5F47-A896-C3FF8A1A2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25400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F07DBBF-16E3-4C4A-B477-2499EFEB891D}" type="datetime8">
              <a:rPr lang="de-DE" altLang="de-DE" smtClean="0"/>
              <a:t>04.03.2025 09:56</a:t>
            </a:fld>
            <a:endParaRPr lang="de-DE" altLang="de-DE"/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DEF935AD-DB6F-584B-9C4E-CC4F3DF999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74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4767" y="228601"/>
            <a:ext cx="7706784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524000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48" name="Rectangle 24">
            <a:extLst>
              <a:ext uri="{FF2B5EF4-FFF2-40B4-BE49-F238E27FC236}">
                <a16:creationId xmlns:a16="http://schemas.microsoft.com/office/drawing/2014/main" id="{CB14A2F3-2CA3-9C4D-B1FC-43CDE212C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5200" y="6584950"/>
            <a:ext cx="22352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>
            <a:lvl1pPr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>
              <a:defRPr/>
            </a:pPr>
            <a:fld id="{3DAE861F-B4D1-4F89-88F6-8BFD23813D20}" type="slidenum">
              <a:rPr lang="de-DE" altLang="de-DE" sz="800" b="0" smtClean="0">
                <a:solidFill>
                  <a:srgbClr val="656565"/>
                </a:solidFill>
              </a:rPr>
              <a:pPr algn="r">
                <a:defRPr/>
              </a:pPr>
              <a:t>‹Nr.›</a:t>
            </a:fld>
            <a:endParaRPr lang="de-DE" altLang="de-DE" sz="800" b="0">
              <a:solidFill>
                <a:srgbClr val="656565"/>
              </a:solidFill>
            </a:endParaRPr>
          </a:p>
        </p:txBody>
      </p:sp>
      <p:sp>
        <p:nvSpPr>
          <p:cNvPr id="1029" name="Line 57"/>
          <p:cNvSpPr>
            <a:spLocks noChangeShapeType="1"/>
          </p:cNvSpPr>
          <p:nvPr userDrawn="1"/>
        </p:nvSpPr>
        <p:spPr bwMode="auto">
          <a:xfrm>
            <a:off x="0" y="1143000"/>
            <a:ext cx="12192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de-DE" sz="2600"/>
          </a:p>
        </p:txBody>
      </p:sp>
      <p:pic>
        <p:nvPicPr>
          <p:cNvPr id="1030" name="Grafik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634" y="188913"/>
            <a:ext cx="306493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  <a:cs typeface="+mn-cs"/>
        </a:defRPr>
      </a:lvl1pPr>
      <a:lvl2pPr marL="573088" indent="-193675" algn="l" rtl="0" eaLnBrk="0" fontAlgn="base" hangingPunct="0">
        <a:spcBef>
          <a:spcPct val="20000"/>
        </a:spcBef>
        <a:spcAft>
          <a:spcPct val="0"/>
        </a:spcAft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2pPr>
      <a:lvl3pPr marL="952500" indent="-188913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3pPr>
      <a:lvl4pPr marL="1331913" indent="-188913" algn="l" rtl="0" eaLnBrk="0" fontAlgn="base" hangingPunct="0">
        <a:spcBef>
          <a:spcPct val="20000"/>
        </a:spcBef>
        <a:spcAft>
          <a:spcPct val="0"/>
        </a:spcAft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4pPr>
      <a:lvl5pPr marL="1709738" indent="-1873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5pPr>
      <a:lvl6pPr marL="2166938" indent="-1873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6pPr>
      <a:lvl7pPr marL="2624138" indent="-1873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7pPr>
      <a:lvl8pPr marL="3081338" indent="-1873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8pPr>
      <a:lvl9pPr marL="3538538" indent="-1873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tabLst>
          <a:tab pos="1144588" algn="l"/>
        </a:tabLst>
        <a:defRPr sz="2400">
          <a:solidFill>
            <a:srgbClr val="4C4C4C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0" y="1295400"/>
            <a:ext cx="6858000" cy="1143000"/>
          </a:xfrm>
        </p:spPr>
        <p:txBody>
          <a:bodyPr/>
          <a:lstStyle/>
          <a:p>
            <a:r>
              <a:rPr lang="de-DE" altLang="de-DE" sz="3700" dirty="0"/>
              <a:t>Maßnahmen der Straßenbeleuchtung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43672" y="2743200"/>
            <a:ext cx="5695528" cy="1600200"/>
          </a:xfrm>
        </p:spPr>
        <p:txBody>
          <a:bodyPr/>
          <a:lstStyle/>
          <a:p>
            <a:pPr marL="0" indent="0"/>
            <a:r>
              <a:rPr lang="de-DE" altLang="de-DE" dirty="0"/>
              <a:t>2017 bis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Bestand Straßenbeleuchtung 2024</a:t>
            </a:r>
          </a:p>
        </p:txBody>
      </p:sp>
      <p:sp>
        <p:nvSpPr>
          <p:cNvPr id="17412" name="Text Box 4"/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A79E62-9B10-1521-18F0-78422E19D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5517232"/>
            <a:ext cx="8496943" cy="50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989013" lvl="3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Anzahl der Leuchten 54.581</a:t>
            </a:r>
          </a:p>
          <a:p>
            <a:pPr marL="989013" lvl="3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Anzahl der Laternenmasten 52.000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C88F5F5-49E4-BA64-2911-877B13B2E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3" y="1415749"/>
            <a:ext cx="7200800" cy="39574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58C28F7-9F0E-D685-8271-37FADE26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4349515-2500-C22E-E712-BCDAB6403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Laternenmasten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9BD7A266-EF23-15E2-2AFE-5C865B08E47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900C2A0-B364-72D4-2B47-C926CC59D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157192"/>
            <a:ext cx="8208912" cy="116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989013" lvl="3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Von den rund 52.000 Laternenmasten wurden 8.500 Stahlrohrmasten im gesamten Stadtgebiet erneuert.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27AC4F-C70E-B8DA-BEAD-7C77C0EDF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575" y="1556792"/>
            <a:ext cx="657272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58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931CEB-15F3-3E98-2165-D494EF70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FA790FE-F436-CE1F-FCB4-6BD0FB31E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Laternenmasten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7306E6FA-6AB6-B31A-C50E-E1C35A9F61D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18121BE-2E80-1436-663F-9BD843C45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9" y="1524000"/>
            <a:ext cx="3672408" cy="399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2017 waren fast 42.000 Laternenmasten älter als 10 Jahre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sz="1600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2024 sind weniger als 39.000 Laternenmasten älter als 10 Jahre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FC89C1F-10CE-20C8-F075-24D70CAE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1524000"/>
            <a:ext cx="4663820" cy="234908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F7F7B0B-556C-A05E-B8C8-015EB14EA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69" y="4136170"/>
            <a:ext cx="4663819" cy="239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8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43EAEE-078E-5409-44F4-698D39F8B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1A30026-5AD8-71EC-4329-D7C3049CC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Laternenmasten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E94EF1A4-003D-79B7-8F0D-586DA170DB0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DC4DB8B-DCCF-47FF-190D-E2D1157C3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380009"/>
            <a:ext cx="791864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kern="0" dirty="0"/>
              <a:t>Bürgerorientierter Mehrwert: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Verbesserung der Infrastruktur, schlanke Alterspyramide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Beseitigung von Verkehrsgefahren durch mangelhafte Standsicherheit 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Verbesserung der Laternenstandorte durch Versetzung (Ermöglichung von Grundstückszufahrten)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b="0" kern="0" dirty="0"/>
          </a:p>
        </p:txBody>
      </p:sp>
    </p:spTree>
    <p:extLst>
      <p:ext uri="{BB962C8B-B14F-4D97-AF65-F5344CB8AC3E}">
        <p14:creationId xmlns:p14="http://schemas.microsoft.com/office/powerpoint/2010/main" val="370306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Straßenleuchten </a:t>
            </a:r>
          </a:p>
        </p:txBody>
      </p:sp>
      <p:sp>
        <p:nvSpPr>
          <p:cNvPr id="19460" name="Text Box 4"/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2EEAD4C-DE1B-6BF8-F953-C50A46F6C35C}"/>
              </a:ext>
            </a:extLst>
          </p:cNvPr>
          <p:cNvSpPr txBox="1"/>
          <p:nvPr/>
        </p:nvSpPr>
        <p:spPr>
          <a:xfrm>
            <a:off x="2117055" y="5229200"/>
            <a:ext cx="7579346" cy="1002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sz="2400" b="0" kern="0" dirty="0"/>
              <a:t>Austausch von 42.000 Alt-Leuchten gegen moderne 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sz="2400" b="0" kern="0" dirty="0"/>
              <a:t>LED-Digitalfunkleuchten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90FAF46-414C-BFE1-014F-E04DD138B6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340768"/>
            <a:ext cx="7317606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BAED52C-6811-5CBF-5F30-05AE70225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238F5B9-7966-7626-4D9A-31328C3A6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Straßenleuchten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8DE21C7-F84E-AA4C-6918-A7E34DA3C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87575" y="1268761"/>
            <a:ext cx="8156896" cy="480758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de-DE" altLang="ja-JP" dirty="0"/>
              <a:t>Der Anteil der LED-Digitalfunkleuchten beträgt aktuell </a:t>
            </a:r>
            <a:r>
              <a:rPr lang="de-DE" altLang="ja-JP" b="1" dirty="0"/>
              <a:t>86%</a:t>
            </a:r>
            <a:r>
              <a:rPr lang="de-DE" altLang="ja-JP" dirty="0"/>
              <a:t>.</a:t>
            </a:r>
            <a:endParaRPr lang="de-DE" altLang="de-DE" dirty="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04DA26B0-AE54-1718-0629-F876C8456B6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2CF9F046-E579-FB9B-B872-344565286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517154"/>
              </p:ext>
            </p:extLst>
          </p:nvPr>
        </p:nvGraphicFramePr>
        <p:xfrm>
          <a:off x="2503415" y="2060849"/>
          <a:ext cx="7185170" cy="390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0700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20F9B1-1D07-E752-AF91-3485AAB26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7A686EF-240A-722D-E847-A9DF9547E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533401"/>
            <a:ext cx="6813550" cy="442913"/>
          </a:xfrm>
        </p:spPr>
        <p:txBody>
          <a:bodyPr/>
          <a:lstStyle/>
          <a:p>
            <a:r>
              <a:rPr lang="de-DE" altLang="de-DE" dirty="0"/>
              <a:t>Erneuerung Straßenleuchten 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768347D5-A61F-4A3A-2572-3A519B81190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Grunderneuerung in der Straßenbeleuchtung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3979D0D-7C60-AFD0-BCFE-13BA51E05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1412776"/>
            <a:ext cx="7846640" cy="506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kern="0" dirty="0"/>
              <a:t>Bürgerorientierter Mehrwert: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Die zuverlässige neue Technik verursacht weniger Störungen, ermöglicht eine schnellere Störungsbeseitigung und reduziert die Betriebskosten.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Reduzierung von Lichtbelästigung und Umweltbelastung (Insektenschutz)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Rekordhalter smarte LED-Leuchten: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Die Stadt Dortmund nimmt bei der Zahl der LED-Digitalfunkleuchten den 1. Platz im Ranking der deutschen Städte ein.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b="0" kern="0" dirty="0"/>
          </a:p>
        </p:txBody>
      </p:sp>
    </p:spTree>
    <p:extLst>
      <p:ext uri="{BB962C8B-B14F-4D97-AF65-F5344CB8AC3E}">
        <p14:creationId xmlns:p14="http://schemas.microsoft.com/office/powerpoint/2010/main" val="253531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/>
          <p:cNvSpPr>
            <a:spLocks noGrp="1" noChangeArrowheads="1"/>
          </p:cNvSpPr>
          <p:nvPr>
            <p:ph type="title"/>
          </p:nvPr>
        </p:nvSpPr>
        <p:spPr>
          <a:xfrm>
            <a:off x="2209799" y="228601"/>
            <a:ext cx="6381751" cy="747713"/>
          </a:xfrm>
        </p:spPr>
        <p:txBody>
          <a:bodyPr/>
          <a:lstStyle/>
          <a:p>
            <a:r>
              <a:rPr lang="de-DE" altLang="de-DE" dirty="0"/>
              <a:t>Energieersparnis 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41132CE-D32C-3A05-7D14-5F0DA6689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Entwicklung Energieverbrauch 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0588E454-E3F5-46D4-B6FD-6566E0AA03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500899"/>
              </p:ext>
            </p:extLst>
          </p:nvPr>
        </p:nvGraphicFramePr>
        <p:xfrm>
          <a:off x="2209799" y="1916833"/>
          <a:ext cx="6748146" cy="3180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A6C142D-85E8-EA51-96E6-AB060C6FF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3" y="5097546"/>
            <a:ext cx="9144000" cy="1139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Reduzierung Jahresenergieverbrauch um 9,15 Mio. kWh = 47,5%</a:t>
            </a:r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Reduzierung der Anschlussleistung um 1,3 MW = 30%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2DC861E-19A3-29EA-E6C3-C4F5A3B70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>
            <a:extLst>
              <a:ext uri="{FF2B5EF4-FFF2-40B4-BE49-F238E27FC236}">
                <a16:creationId xmlns:a16="http://schemas.microsoft.com/office/drawing/2014/main" id="{11AD2F91-854F-A5E2-41E6-BB5FA71F05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b="1" dirty="0"/>
              <a:t>Bürgerorientierter Mehrwert</a:t>
            </a:r>
            <a:r>
              <a:rPr lang="de-DE" altLang="de-DE" dirty="0"/>
              <a:t>: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dirty="0"/>
              <a:t>sinkende Betriebskosten auch bei steigenden Energiepreisen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dirty="0"/>
              <a:t>an tatsächlichem Lichtbedarf angepasster Energieverbrauch</a:t>
            </a:r>
          </a:p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sz="2200" dirty="0"/>
              <a:t> 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sz="2200" dirty="0"/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397B6D50-1EF0-9494-874A-351554E46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53DC6037-FA35-5BD2-1F44-A2971ADDC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799" y="228601"/>
            <a:ext cx="6381751" cy="747713"/>
          </a:xfrm>
        </p:spPr>
        <p:txBody>
          <a:bodyPr/>
          <a:lstStyle/>
          <a:p>
            <a:r>
              <a:rPr lang="de-DE" altLang="de-DE" dirty="0"/>
              <a:t>Energieersparnis </a:t>
            </a:r>
          </a:p>
        </p:txBody>
      </p:sp>
    </p:spTree>
    <p:extLst>
      <p:ext uri="{BB962C8B-B14F-4D97-AF65-F5344CB8AC3E}">
        <p14:creationId xmlns:p14="http://schemas.microsoft.com/office/powerpoint/2010/main" val="3089594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FB9692-1948-3A56-5C52-62ADFE557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>
            <a:extLst>
              <a:ext uri="{FF2B5EF4-FFF2-40B4-BE49-F238E27FC236}">
                <a16:creationId xmlns:a16="http://schemas.microsoft.com/office/drawing/2014/main" id="{8F6B2F43-5CCB-3962-90DF-E4C2C8247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2AC4281B-104E-92FD-8AE0-1BDAC0F75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799" y="228601"/>
            <a:ext cx="6381751" cy="747713"/>
          </a:xfrm>
        </p:spPr>
        <p:txBody>
          <a:bodyPr/>
          <a:lstStyle/>
          <a:p>
            <a:r>
              <a:rPr lang="de-DE" altLang="de-DE" dirty="0"/>
              <a:t>SMART CITY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DAD8B2D-0360-F182-E3BF-D368F5D53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3" y="1484784"/>
            <a:ext cx="7560840" cy="30243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177F10-4BED-FDA5-AD10-08AC944F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3" y="4725144"/>
            <a:ext cx="9289031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Laufendes Licht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Smarte Digitalfunktechnik wird mit intelligenten Bewegungssensoren kombiniert und ermöglicht ein umweltfreundliches Lichtmanagement und sichere Verkehrswege bei Nacht. </a:t>
            </a:r>
          </a:p>
        </p:txBody>
      </p:sp>
    </p:spTree>
    <p:extLst>
      <p:ext uri="{BB962C8B-B14F-4D97-AF65-F5344CB8AC3E}">
        <p14:creationId xmlns:p14="http://schemas.microsoft.com/office/powerpoint/2010/main" val="752886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3F7551-8735-36C7-B72B-DFDC3B14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>
            <a:extLst>
              <a:ext uri="{FF2B5EF4-FFF2-40B4-BE49-F238E27FC236}">
                <a16:creationId xmlns:a16="http://schemas.microsoft.com/office/drawing/2014/main" id="{14114905-9EF9-A782-065E-34F8AA2737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15480" y="1524000"/>
            <a:ext cx="9073008" cy="1112912"/>
          </a:xfrm>
        </p:spPr>
        <p:txBody>
          <a:bodyPr/>
          <a:lstStyle/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b="1" dirty="0"/>
              <a:t>Errichtung der adaptiven Beleuchtung (laufendes Licht) auf acht Fuß- / Radwegen mit mehr als 14 km Weglänge 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sz="1400" b="1" dirty="0"/>
          </a:p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endParaRPr lang="de-DE" altLang="de-DE" sz="2200" b="1" dirty="0"/>
          </a:p>
          <a:p>
            <a:pPr marL="427038" lvl="1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sz="2200" b="1" dirty="0"/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13B8D7FF-5E5A-7FCF-1539-DD08E1957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D1A26258-6C7D-7EE1-3E3B-9AAEECB9B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1"/>
            <a:ext cx="6381750" cy="747713"/>
          </a:xfrm>
        </p:spPr>
        <p:txBody>
          <a:bodyPr/>
          <a:lstStyle/>
          <a:p>
            <a:r>
              <a:rPr lang="de-DE" altLang="de-DE" dirty="0"/>
              <a:t>SMART CITY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DFA48B0-D830-18DC-4E4D-A62B3F140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2636912"/>
            <a:ext cx="1036915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Fuß-/Radweg Phoenix-See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Fuß-/Radweg Hauptfriedhof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Fuß-/Radweg Schlagbaumstraße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Fuß-/Radweg Rubinstraße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Wegebeleuchtung Stadtgarten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Wegebeleuchtung Gustav-Heinemann-Park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Wegebeleuchtung Hansemannpark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000" b="0" dirty="0"/>
              <a:t>Bananenradweg</a:t>
            </a:r>
          </a:p>
          <a:p>
            <a:pPr marL="230188" lvl="1" indent="0">
              <a:lnSpc>
                <a:spcPts val="4000"/>
              </a:lnSpc>
              <a:buClr>
                <a:schemeClr val="accent2"/>
              </a:buClr>
              <a:buSzPct val="60000"/>
            </a:pPr>
            <a:endParaRPr lang="de-DE" altLang="de-DE" sz="2200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093A112-5B2B-A47E-10E1-967A9FEB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3749824"/>
            <a:ext cx="5256584" cy="277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19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239B721-FB88-CF3D-09C4-9DD2E3CFB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>
            <a:extLst>
              <a:ext uri="{FF2B5EF4-FFF2-40B4-BE49-F238E27FC236}">
                <a16:creationId xmlns:a16="http://schemas.microsoft.com/office/drawing/2014/main" id="{A425587B-A430-456C-7F29-DF8508B39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211F94EB-C8A5-8614-380D-4075510C5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799" y="228601"/>
            <a:ext cx="6381751" cy="747713"/>
          </a:xfrm>
        </p:spPr>
        <p:txBody>
          <a:bodyPr/>
          <a:lstStyle/>
          <a:p>
            <a:r>
              <a:rPr lang="de-DE" altLang="de-DE" dirty="0"/>
              <a:t>SMART CITY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83C5EC-7BAB-043C-3EC4-15F26459D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537" y="4970662"/>
            <a:ext cx="3404982" cy="54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b="0" kern="0" dirty="0"/>
              <a:t>Light on </a:t>
            </a:r>
            <a:r>
              <a:rPr lang="de-DE" altLang="de-DE" b="0" kern="0" dirty="0" err="1"/>
              <a:t>demand</a:t>
            </a: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  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6A8A5C-8F57-1DF1-B676-5B9A55503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929" y="1340768"/>
            <a:ext cx="7048399" cy="3528392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2B67DA4-952E-42B7-F166-CCA070C52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537" y="5517231"/>
            <a:ext cx="9721079" cy="11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r>
              <a:rPr lang="de-DE" altLang="de-DE" b="0" kern="0" dirty="0"/>
              <a:t>Eventveranstalter und Anlagenbetreuer steuern ihr Licht nun bedarfsgerecht und individuell mit der Light Switch App selbst. </a:t>
            </a:r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  <a:p>
            <a:pPr marL="0" indent="0">
              <a:lnSpc>
                <a:spcPct val="130000"/>
              </a:lnSpc>
              <a:buClr>
                <a:schemeClr val="accent2"/>
              </a:buClr>
              <a:buSzPct val="60000"/>
            </a:pPr>
            <a:endParaRPr lang="de-DE" altLang="de-DE" b="0" kern="0" dirty="0"/>
          </a:p>
        </p:txBody>
      </p:sp>
    </p:spTree>
    <p:extLst>
      <p:ext uri="{BB962C8B-B14F-4D97-AF65-F5344CB8AC3E}">
        <p14:creationId xmlns:p14="http://schemas.microsoft.com/office/powerpoint/2010/main" val="1275043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E2430D9-391B-A14D-4042-93A5D122B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>
            <a:extLst>
              <a:ext uri="{FF2B5EF4-FFF2-40B4-BE49-F238E27FC236}">
                <a16:creationId xmlns:a16="http://schemas.microsoft.com/office/drawing/2014/main" id="{0F05EA3E-5C70-2A4B-D97C-97AD2E82E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87576" y="1524000"/>
            <a:ext cx="7794625" cy="968896"/>
          </a:xfrm>
        </p:spPr>
        <p:txBody>
          <a:bodyPr/>
          <a:lstStyle/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sz="2200" dirty="0"/>
              <a:t>Die Light Switch App steuert die Beleuchtungsanlagen an vier Standorten: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sz="2200" b="1" dirty="0"/>
          </a:p>
          <a:p>
            <a:pPr marL="196850" indent="-196850">
              <a:lnSpc>
                <a:spcPct val="13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endParaRPr lang="de-DE" altLang="de-DE" dirty="0"/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D621D9C9-18F6-B398-26E5-EB2D74E30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Wirkung der Maßnahmen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6B07A2DA-D42B-C0D0-0958-56B3839EED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7575" y="228601"/>
            <a:ext cx="6403975" cy="747713"/>
          </a:xfrm>
        </p:spPr>
        <p:txBody>
          <a:bodyPr/>
          <a:lstStyle/>
          <a:p>
            <a:r>
              <a:rPr lang="de-DE" altLang="de-DE" dirty="0"/>
              <a:t>SMART CITY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4C91D53-CCE2-0C11-8BB8-3FF446D27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524" y="2636912"/>
            <a:ext cx="9469052" cy="38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1pPr>
            <a:lvl2pPr marL="573088" indent="-193675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2pPr>
            <a:lvl3pPr marL="952500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3pPr>
            <a:lvl4pPr marL="1331913" indent="-188913" algn="l" rtl="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4pPr>
            <a:lvl5pPr marL="17097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5pPr>
            <a:lvl6pPr marL="21669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6pPr>
            <a:lvl7pPr marL="26241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7pPr>
            <a:lvl8pPr marL="30813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8pPr>
            <a:lvl9pPr marL="3538538" indent="-1873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tabLst>
                <a:tab pos="1144588" algn="l"/>
              </a:tabLst>
              <a:defRPr sz="2400">
                <a:solidFill>
                  <a:srgbClr val="4C4C4C"/>
                </a:solidFill>
                <a:latin typeface="+mn-lt"/>
                <a:ea typeface="+mn-ea"/>
              </a:defRPr>
            </a:lvl9pPr>
          </a:lstStyle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b="0" dirty="0"/>
              <a:t>Festplatz an der Eberstraße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b="0" dirty="0"/>
              <a:t>Friedensplatz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b="0" dirty="0"/>
              <a:t>Skaterpark Hombruch</a:t>
            </a:r>
          </a:p>
          <a:p>
            <a:pPr marL="806450" lvl="2" indent="-19685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sz="2200" b="0" dirty="0"/>
              <a:t>Parkplatz Spielkasino (in Vorbereitung)</a:t>
            </a:r>
          </a:p>
          <a:p>
            <a:pPr marL="609600" lvl="2" indent="0">
              <a:lnSpc>
                <a:spcPts val="4000"/>
              </a:lnSpc>
              <a:spcBef>
                <a:spcPts val="200"/>
              </a:spcBef>
              <a:buClr>
                <a:schemeClr val="accent2"/>
              </a:buClr>
              <a:buSzPct val="60000"/>
            </a:pPr>
            <a:r>
              <a:rPr lang="de-DE" altLang="de-DE" sz="2200" b="0" dirty="0"/>
              <a:t>Die Technik ermöglicht eine individuelle und direkte Anpassung der Beleuchtung an die Veranstaltungsbedingungen. </a:t>
            </a:r>
          </a:p>
          <a:p>
            <a:pPr marL="230188" lvl="1" indent="0">
              <a:lnSpc>
                <a:spcPts val="4000"/>
              </a:lnSpc>
              <a:buClr>
                <a:schemeClr val="accent2"/>
              </a:buClr>
              <a:buSzPct val="60000"/>
            </a:pPr>
            <a:endParaRPr lang="de-DE" altLang="de-DE" sz="2200" kern="0" dirty="0"/>
          </a:p>
        </p:txBody>
      </p:sp>
    </p:spTree>
    <p:extLst>
      <p:ext uri="{BB962C8B-B14F-4D97-AF65-F5344CB8AC3E}">
        <p14:creationId xmlns:p14="http://schemas.microsoft.com/office/powerpoint/2010/main" val="2892759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8AECF3B-9C8D-6013-37DC-9EBA3442F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>
            <a:extLst>
              <a:ext uri="{FF2B5EF4-FFF2-40B4-BE49-F238E27FC236}">
                <a16:creationId xmlns:a16="http://schemas.microsoft.com/office/drawing/2014/main" id="{F6383B9F-60DA-FC97-9648-82B3B9E0C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1756"/>
            <a:ext cx="5562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400" dirty="0">
                <a:solidFill>
                  <a:srgbClr val="4C4C4C"/>
                </a:solidFill>
              </a:rPr>
              <a:t>Straßenbeleuchtung</a:t>
            </a:r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8E9215FC-44FD-B724-5C73-DE3BF3A8C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1"/>
            <a:ext cx="6381750" cy="747713"/>
          </a:xfrm>
        </p:spPr>
        <p:txBody>
          <a:bodyPr/>
          <a:lstStyle/>
          <a:p>
            <a:r>
              <a:rPr lang="de-DE" altLang="de-DE" dirty="0"/>
              <a:t>Ausblick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E1B7CB2-94AC-F4F4-8906-100C7A8769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3600" y="1524000"/>
            <a:ext cx="9144000" cy="4953000"/>
          </a:xfrm>
        </p:spPr>
        <p:txBody>
          <a:bodyPr/>
          <a:lstStyle/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dirty="0"/>
              <a:t>Derzeit läuft ein Ausschreibungsverfahren zur Vergabe eines neuen Straßenbeleuchtungs- und Infrastrukturvertrages für die kommenden 10 Jahre mit Betriebsbeginn im Sommer 2025.</a:t>
            </a:r>
          </a:p>
          <a:p>
            <a:pPr marL="0" indent="0">
              <a:lnSpc>
                <a:spcPts val="4000"/>
              </a:lnSpc>
              <a:buClr>
                <a:schemeClr val="accent2"/>
              </a:buClr>
              <a:buSzPct val="60000"/>
            </a:pPr>
            <a:r>
              <a:rPr lang="de-DE" altLang="de-DE" dirty="0"/>
              <a:t>Wesentliche Inhalte: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dirty="0"/>
              <a:t>Betrieb der Straßenbeleuchtung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dirty="0"/>
              <a:t>Energiebeschaffung für den Betrieb der Straßenbeleuchtung</a:t>
            </a:r>
          </a:p>
          <a:p>
            <a:pPr marL="196850" indent="-196850">
              <a:lnSpc>
                <a:spcPts val="4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</a:pPr>
            <a:r>
              <a:rPr lang="de-DE" altLang="de-DE" dirty="0"/>
              <a:t>100% Umrüstung der Straßenlaternen auf LED-Digitalfunkleuchten</a:t>
            </a:r>
          </a:p>
        </p:txBody>
      </p:sp>
    </p:spTree>
    <p:extLst>
      <p:ext uri="{BB962C8B-B14F-4D97-AF65-F5344CB8AC3E}">
        <p14:creationId xmlns:p14="http://schemas.microsoft.com/office/powerpoint/2010/main" val="3681100351"/>
      </p:ext>
    </p:extLst>
  </p:cSld>
  <p:clrMapOvr>
    <a:masterClrMapping/>
  </p:clrMapOvr>
</p:sld>
</file>

<file path=ppt/theme/theme1.xml><?xml version="1.0" encoding="utf-8"?>
<a:theme xmlns:a="http://schemas.openxmlformats.org/drawingml/2006/main" name="Stadt Dortmund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66CC"/>
      </a:accent1>
      <a:accent2>
        <a:srgbClr val="FF9900"/>
      </a:accent2>
      <a:accent3>
        <a:srgbClr val="FFFFFF"/>
      </a:accent3>
      <a:accent4>
        <a:srgbClr val="000000"/>
      </a:accent4>
      <a:accent5>
        <a:srgbClr val="AAB8E2"/>
      </a:accent5>
      <a:accent6>
        <a:srgbClr val="E78A00"/>
      </a:accent6>
      <a:hlink>
        <a:srgbClr val="FFFFFF"/>
      </a:hlink>
      <a:folHlink>
        <a:srgbClr val="000000"/>
      </a:folHlink>
    </a:clrScheme>
    <a:fontScheme name="Stadt Dortmund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adt Dortm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HD:Users:vonkeitz:Documents:  Arbeiten:   Arbeiten-2010:PPT_NEU:Powerpoint:Stadt Dortmund:Stadt Dortmund.pot</Template>
  <TotalTime>0</TotalTime>
  <Words>437</Words>
  <Application>Microsoft Office PowerPoint</Application>
  <PresentationFormat>Breitbild</PresentationFormat>
  <Paragraphs>102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Times</vt:lpstr>
      <vt:lpstr>Wingdings</vt:lpstr>
      <vt:lpstr>Stadt Dortmund</vt:lpstr>
      <vt:lpstr>Maßnahmen der Straßenbeleuchtung</vt:lpstr>
      <vt:lpstr>Bestand Straßenbeleuchtung 2024</vt:lpstr>
      <vt:lpstr>Erneuerung Laternenmasten</vt:lpstr>
      <vt:lpstr>Erneuerung Laternenmasten</vt:lpstr>
      <vt:lpstr>Erneuerung Laternenmasten</vt:lpstr>
      <vt:lpstr>Erneuerung Straßenleuchten </vt:lpstr>
      <vt:lpstr>Erneuerung Straßenleuchten </vt:lpstr>
      <vt:lpstr>Erneuerung Straßenleuchten </vt:lpstr>
      <vt:lpstr>Energieersparnis </vt:lpstr>
      <vt:lpstr>Energieersparnis </vt:lpstr>
      <vt:lpstr>SMART CITY </vt:lpstr>
      <vt:lpstr>SMART CITY </vt:lpstr>
      <vt:lpstr>SMART CITY </vt:lpstr>
      <vt:lpstr>SMART CITY </vt:lpstr>
      <vt:lpstr>Ausblick </vt:lpstr>
    </vt:vector>
  </TitlesOfParts>
  <Company>Stadt Dortmund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Stadt Dortmund</dc:creator>
  <cp:lastModifiedBy>Alexandra Schürmann</cp:lastModifiedBy>
  <cp:revision>83</cp:revision>
  <cp:lastPrinted>2005-06-30T06:51:14Z</cp:lastPrinted>
  <dcterms:created xsi:type="dcterms:W3CDTF">2010-03-16T06:31:42Z</dcterms:created>
  <dcterms:modified xsi:type="dcterms:W3CDTF">2025-03-04T08:57:16Z</dcterms:modified>
</cp:coreProperties>
</file>